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ource Code Pro"/>
      <p:regular r:id="rId15"/>
      <p:bold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regular.fntdata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SourceCode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200"/>
              <a:t>The U.S. Healthcare “System”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Presentation 1: Medicare Part A &amp; B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Adapted from the Harvard edX Lecture Series “United States Health Policy” (https://www.edx.org/course/united-states-health-policy-harvardx-ph210x)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Future: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468825"/>
            <a:ext cx="8520600" cy="340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Aging population leading to concerns that payroll tax will not cover current benefit levels (so-called </a:t>
            </a:r>
            <a:r>
              <a:rPr i="1" lang="en" sz="1400"/>
              <a:t>unfunded mandates</a:t>
            </a:r>
            <a:r>
              <a:rPr lang="en" sz="1400"/>
              <a:t>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Will definitely not be sustainable according to current estimates by 2050-2070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Many elderly use Social Security benefits to cover payments (benefit covering another benefit)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Six possible solutions: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Increase payroll taxes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Increase beneficiary premiums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Reduce provider payments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Change “financial incentives” of providers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Reduce benefits (increasing eligibility age, “rationing,” etc.)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Allow more immigrants into the country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 THIS TERMINOLOGY IN YO HEADS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600" cy="33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/>
              <a:t>Single-payer:</a:t>
            </a:r>
            <a:r>
              <a:rPr lang="en"/>
              <a:t> insurance system where the state pays for all healthcare costs instead of private insurers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/>
              <a:t>Provider:</a:t>
            </a:r>
            <a:r>
              <a:rPr lang="en"/>
              <a:t> those who deliver healthcare (physicians, nurses, STNAs, etc.); subdivided into levels such as “higher, middle, etc.” based on education level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/>
              <a:t>Payroll tax:</a:t>
            </a:r>
            <a:r>
              <a:rPr lang="en"/>
              <a:t> taxes on employers/employees calculated as a percentage of salary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/>
              <a:t>Catastrophic coverage:</a:t>
            </a:r>
            <a:r>
              <a:rPr lang="en"/>
              <a:t> insurance coverage covering co-pays that may pile up in a health emergency</a:t>
            </a:r>
          </a:p>
          <a:p>
            <a:pPr indent="-228600" lvl="0" marL="457200">
              <a:spcBef>
                <a:spcPts val="0"/>
              </a:spcBef>
            </a:pPr>
            <a:r>
              <a:rPr lang="en" u="sng"/>
              <a:t>Co-pay:</a:t>
            </a:r>
            <a:r>
              <a:rPr lang="en"/>
              <a:t> fixed payment for a covered insurance service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Background: Before 1965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 federal single-payer health insurance program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Vigorous debate begins in the Depression about healthcare costs (sound familiar?)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American Medical Association, higher-level providers, and Jeffersonian-leaning politicos against establishment of such a program; preferred “private sector solutions” (again, sound familiar?)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Unions, lower and middle-level provider associations, and advocates for Americans below the poverty line support establishment of such a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Lyndon B. Johnson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Wins 44/50 states against Goldwater and majorities in both Houses of Congress in 1964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Ensures some sort of federal health insurance program will be passed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Republicans look for compromises regarding ability of certain patients to pay for care (x% of the federal poverty line)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Medicare passed in context of the “Great Society” programs (most prominent of such programs)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Three-Layer Cake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Bottom layer: Medicare Part 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Deals with hospital benefits; covers inpatient hospital stays and brief rehabilitation and hospice stays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Mandatory enrollment for citizens 65+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Funded by a 0.35% payroll tax on income cap of $6,600 (now 2.95% uncapped payroll tax split half between employer and employee)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Penalizes hospitals for readmissions (controversy over if this improves care)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Originally cost-based reimbursement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This was the classic Democratic proposal (Hamiltonian federalism, redistribution of wealth,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Three-Layer Cake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Middle layer: Medicare Part 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Covered physician and some outpatient services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Voluntary participation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Originally patients would be responsible for 50% of these costs (now lowered to 24% due to rising costs making this unaffordable)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Providers originally allowed to charge UCR (usual, customary, and reasonable) fees (basically whatever the provider desired); changed to “resource-based” reimbursement in the 90s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More of a Republican proposal accepted by Johnson to help quell higher-level provider opposition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Three-Layer Cake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Top Layer: Medicaid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We’ll get back to this in a couple weeks; for now just think of it as an answer to the question of, “What income level should these benefits stop at?”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Major Changes: 1965-2009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338975"/>
            <a:ext cx="8520600" cy="34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1972: Added under-65 disabled and those with end-stage renal disease to eligibility and UCR system changed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1982: Hospice benefit added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1984: Hospital benefits changed to DRGs (basically pays national average for a service instead of case-by-case basis)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1988: Catastrophic coverage and prescription drug coverage added but then repealed the next year</a:t>
            </a:r>
          </a:p>
          <a:p>
            <a:pPr indent="-311150" lvl="1" marL="914400" rtl="0">
              <a:spcBef>
                <a:spcPts val="0"/>
              </a:spcBef>
              <a:buSzPct val="100000"/>
            </a:pPr>
            <a:r>
              <a:rPr lang="en" sz="1300"/>
              <a:t>“Medigap” policies are purchased privately to cover the co-pays that are unlimited under Medicare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1992: Physician RVU (relative value unit) system input for physicians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1997: SGR (sustainable growth rate) enacted to make sure payments to not exceed economic growth per capita; worked until ‘01 economy tank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2003: </a:t>
            </a:r>
            <a:r>
              <a:rPr lang="en" sz="1300"/>
              <a:t>Prescription</a:t>
            </a:r>
            <a:r>
              <a:rPr lang="en" sz="1300"/>
              <a:t> drug coverage re-added under Part D</a:t>
            </a:r>
          </a:p>
          <a:p>
            <a:pPr indent="-311150" lvl="0" marL="457200">
              <a:spcBef>
                <a:spcPts val="0"/>
              </a:spcBef>
              <a:buSzPct val="100000"/>
            </a:pPr>
            <a:r>
              <a:rPr lang="en" sz="1300"/>
              <a:t>Each change targeted toward a portion of the “system” with rapidly increasing costs (hospital, physician, and post-acute/outpatient)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Medicare Today: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3850" lvl="0" marL="457200" rtl="0">
              <a:spcBef>
                <a:spcPts val="0"/>
              </a:spcBef>
              <a:buSzPct val="100000"/>
            </a:pPr>
            <a:r>
              <a:rPr lang="en" sz="1500"/>
              <a:t>The SGR has stabilized somewhat but is still probably unsustainable</a:t>
            </a:r>
          </a:p>
          <a:p>
            <a:pPr indent="-323850" lvl="1" marL="914400" rtl="0">
              <a:spcBef>
                <a:spcPts val="0"/>
              </a:spcBef>
              <a:buSzPct val="100000"/>
            </a:pPr>
            <a:r>
              <a:rPr lang="en" sz="1500"/>
              <a:t>Higher percentage of the population is becoming elderly, however</a:t>
            </a:r>
          </a:p>
          <a:p>
            <a:pPr indent="-323850" lvl="1" marL="914400" rtl="0">
              <a:spcBef>
                <a:spcPts val="0"/>
              </a:spcBef>
              <a:buSzPct val="100000"/>
            </a:pPr>
            <a:r>
              <a:rPr lang="en" sz="1500"/>
              <a:t>Costs ironically further increased by good doctors! Previously deadly conditions have become chronic instead, meaning people are getting more benefits for longer periods of time.</a:t>
            </a:r>
          </a:p>
          <a:p>
            <a:pPr indent="-323850" lvl="1" marL="914400" rtl="0">
              <a:spcBef>
                <a:spcPts val="0"/>
              </a:spcBef>
              <a:buSzPct val="100000"/>
            </a:pPr>
            <a:r>
              <a:rPr lang="en" sz="1500"/>
              <a:t>Will place strain on the system as more people get benefits and there are less younger people (fewer workers per elderly person)</a:t>
            </a:r>
          </a:p>
          <a:p>
            <a:pPr indent="-323850" lvl="1" marL="914400" rtl="0">
              <a:spcBef>
                <a:spcPts val="0"/>
              </a:spcBef>
              <a:buSzPct val="100000"/>
            </a:pPr>
            <a:r>
              <a:rPr lang="en" sz="1500"/>
              <a:t>Big driver of the federal deficit</a:t>
            </a:r>
          </a:p>
          <a:p>
            <a:pPr indent="-323850" lvl="1" marL="914400" rtl="0">
              <a:spcBef>
                <a:spcPts val="0"/>
              </a:spcBef>
              <a:buSzPct val="100000"/>
            </a:pPr>
            <a:r>
              <a:rPr lang="en" sz="1500"/>
              <a:t>Medicare </a:t>
            </a:r>
            <a:r>
              <a:rPr i="1" lang="en" sz="1500"/>
              <a:t>itself</a:t>
            </a:r>
            <a:r>
              <a:rPr lang="en" sz="1500"/>
              <a:t> did not cause these issues; unforeseen natural technological and societal changes have led the system this way</a:t>
            </a:r>
          </a:p>
          <a:p>
            <a:pPr indent="-323850" lvl="0" marL="457200">
              <a:spcBef>
                <a:spcPts val="0"/>
              </a:spcBef>
              <a:buSzPct val="100000"/>
            </a:pPr>
            <a:r>
              <a:rPr lang="en" sz="1500"/>
              <a:t>ACA targets some of these issues (will talk more in the future)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