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Source Code Pro"/>
      <p:regular r:id="rId9"/>
      <p:bold r:id="rId10"/>
    </p:embeddedFont>
    <p:embeddedFont>
      <p:font typeface="Oswald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Oswald-regular.fntdata"/><Relationship Id="rId10" Type="http://schemas.openxmlformats.org/officeDocument/2006/relationships/font" Target="fonts/SourceCodePro-bold.fntdata"/><Relationship Id="rId12" Type="http://schemas.openxmlformats.org/officeDocument/2006/relationships/font" Target="fonts/Oswald-bold.fntdata"/><Relationship Id="rId9" Type="http://schemas.openxmlformats.org/officeDocument/2006/relationships/font" Target="fonts/SourceCodePro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hape 52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53" name="Shape 53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12000"/>
            </a:lvl1pPr>
            <a:lvl2pPr lvl="1">
              <a:spcBef>
                <a:spcPts val="0"/>
              </a:spcBef>
              <a:buSzPct val="100000"/>
              <a:defRPr sz="12000"/>
            </a:lvl2pPr>
            <a:lvl3pPr lvl="2">
              <a:spcBef>
                <a:spcPts val="0"/>
              </a:spcBef>
              <a:buSzPct val="100000"/>
              <a:defRPr sz="12000"/>
            </a:lvl3pPr>
            <a:lvl4pPr lvl="3">
              <a:spcBef>
                <a:spcPts val="0"/>
              </a:spcBef>
              <a:buSzPct val="100000"/>
              <a:defRPr sz="12000"/>
            </a:lvl4pPr>
            <a:lvl5pPr lvl="4">
              <a:spcBef>
                <a:spcPts val="0"/>
              </a:spcBef>
              <a:buSzPct val="100000"/>
              <a:defRPr sz="12000"/>
            </a:lvl5pPr>
            <a:lvl6pPr lvl="5">
              <a:spcBef>
                <a:spcPts val="0"/>
              </a:spcBef>
              <a:buSzPct val="100000"/>
              <a:defRPr sz="12000"/>
            </a:lvl6pPr>
            <a:lvl7pPr lvl="6">
              <a:spcBef>
                <a:spcPts val="0"/>
              </a:spcBef>
              <a:buSzPct val="100000"/>
              <a:defRPr sz="12000"/>
            </a:lvl7pPr>
            <a:lvl8pPr lvl="7">
              <a:spcBef>
                <a:spcPts val="0"/>
              </a:spcBef>
              <a:buSzPct val="100000"/>
              <a:defRPr sz="12000"/>
            </a:lvl8pPr>
            <a:lvl9pPr lvl="8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hape 20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21" name="Shape 21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hape 2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26" name="Shape 2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hape 34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35" name="Shape 35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11700" y="1618203"/>
            <a:ext cx="2808000" cy="295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bg>
      <p:bgPr>
        <a:solidFill>
          <a:schemeClr val="dk1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44" name="Shape 44"/>
          <p:cNvSpPr txBox="1"/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subTitle"/>
          </p:nvPr>
        </p:nvSpPr>
        <p:spPr>
          <a:xfrm>
            <a:off x="265500" y="29214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Pre-Med Committee Advice</a:t>
            </a:r>
          </a:p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From a  Conversation w/Dr. Johnson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idx="1" type="body"/>
          </p:nvPr>
        </p:nvSpPr>
        <p:spPr>
          <a:xfrm>
            <a:off x="355000" y="4520025"/>
            <a:ext cx="8520600" cy="533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en"/>
              <a:t>Why was 2015 such an amazing year (over 90% acceptance)?</a:t>
            </a:r>
          </a:p>
        </p:txBody>
      </p:sp>
      <p:pic>
        <p:nvPicPr>
          <p:cNvPr descr="IMG_9562.jpg" id="69" name="Shape 69"/>
          <p:cNvPicPr preferRelativeResize="0"/>
          <p:nvPr/>
        </p:nvPicPr>
        <p:blipFill rotWithShape="1">
          <a:blip r:embed="rId3">
            <a:alphaModFix/>
          </a:blip>
          <a:srcRect b="32962" l="0" r="25328" t="0"/>
          <a:stretch/>
        </p:blipFill>
        <p:spPr>
          <a:xfrm>
            <a:off x="1296864" y="0"/>
            <a:ext cx="6636864" cy="4468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Why 2015 Was Great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311700" y="1468825"/>
            <a:ext cx="8520600" cy="332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People “actually listened to the advice the committee gave them”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Addressed weaknesses (GPA, volunteering, clinical exposure, etc.)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Took gap year before applying if recommended to strengthen app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People “applied broadly”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Didn’t apply to a limited set of schools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Applied to realistic schools (Ohio schools, ones Kent grads have gotten into historically, ones w/stat matches from MSAR and SDN)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Dr. Johnson’s recommended list:</a:t>
            </a:r>
          </a:p>
          <a:p>
            <a:pPr indent="-228600" lvl="2" marL="1371600" rtl="0">
              <a:spcBef>
                <a:spcPts val="0"/>
              </a:spcBef>
              <a:buAutoNum type="romanLcPeriod"/>
            </a:pPr>
            <a:r>
              <a:rPr lang="en"/>
              <a:t>All Ohio schools</a:t>
            </a:r>
          </a:p>
          <a:p>
            <a:pPr indent="-228600" lvl="2" marL="1371600" rtl="0">
              <a:spcBef>
                <a:spcPts val="0"/>
              </a:spcBef>
              <a:buAutoNum type="romanLcPeriod"/>
            </a:pPr>
            <a:r>
              <a:rPr lang="en"/>
              <a:t>OOS D.O. schools (WVSOM, VCOM, LECOM, MSUCOM, etc.)</a:t>
            </a:r>
          </a:p>
          <a:p>
            <a:pPr indent="-228600" lvl="2" marL="1371600" rtl="0">
              <a:spcBef>
                <a:spcPts val="0"/>
              </a:spcBef>
              <a:buAutoNum type="romanLcPeriod"/>
            </a:pPr>
            <a:r>
              <a:rPr lang="en"/>
              <a:t>OOS M.D. schools (stats need so line up favorably)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Two “Case Studies”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Case 1: Student w/3.2 GPA getting “Highest Recommendation” in 2015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Upward trend in GPA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Could explain very well earlier struggles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Nailed the interview (“I can tell if you did not prepare adequately”)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Case 2: Student w/near-4.0, MCAT in 510s, and “Highest Recommendation”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Did not apply broadly to medical schools (only applied to “top” schools where everyone that gets in is superhuman)</a:t>
            </a:r>
          </a:p>
          <a:p>
            <a:pPr indent="0" lvl="0" marL="45720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dern-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