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Lst>
  <p:sldSz cy="5143500" cx="9144000"/>
  <p:notesSz cx="6858000" cy="9144000"/>
  <p:embeddedFontLst>
    <p:embeddedFont>
      <p:font typeface="Raleway"/>
      <p:regular r:id="rId10"/>
      <p:bold r:id="rId11"/>
      <p:italic r:id="rId12"/>
      <p:boldItalic r:id="rId13"/>
    </p:embeddedFont>
    <p:embeddedFont>
      <p:font typeface="Source Sans Pro"/>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font" Target="fonts/Raleway-bold.fntdata"/><Relationship Id="rId10" Type="http://schemas.openxmlformats.org/officeDocument/2006/relationships/font" Target="fonts/Raleway-regular.fntdata"/><Relationship Id="rId13" Type="http://schemas.openxmlformats.org/officeDocument/2006/relationships/font" Target="fonts/Raleway-boldItalic.fntdata"/><Relationship Id="rId12" Type="http://schemas.openxmlformats.org/officeDocument/2006/relationships/font" Target="fonts/Raleway-italic.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SourceSansPro-bold.fntdata"/><Relationship Id="rId14" Type="http://schemas.openxmlformats.org/officeDocument/2006/relationships/font" Target="fonts/SourceSansPro-regular.fntdata"/><Relationship Id="rId17" Type="http://schemas.openxmlformats.org/officeDocument/2006/relationships/font" Target="fonts/SourceSansPro-boldItalic.fntdata"/><Relationship Id="rId16" Type="http://schemas.openxmlformats.org/officeDocument/2006/relationships/font" Target="fonts/SourceSansPr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6" name="Shape 5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2" name="Shape 6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9" name="Shape 6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9" name="Shape 9"/>
        <p:cNvGrpSpPr/>
        <p:nvPr/>
      </p:nvGrpSpPr>
      <p:grpSpPr>
        <a:xfrm>
          <a:off x="0" y="0"/>
          <a:ext cx="0" cy="0"/>
          <a:chOff x="0" y="0"/>
          <a:chExt cx="0" cy="0"/>
        </a:xfrm>
      </p:grpSpPr>
      <p:sp>
        <p:nvSpPr>
          <p:cNvPr id="10" name="Shape 10"/>
          <p:cNvSpPr/>
          <p:nvPr/>
        </p:nvSpPr>
        <p:spPr>
          <a:xfrm>
            <a:off x="80700" y="2651100"/>
            <a:ext cx="8982600" cy="24117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1" name="Shape 11"/>
          <p:cNvSpPr txBox="1"/>
          <p:nvPr>
            <p:ph type="ctrTitle"/>
          </p:nvPr>
        </p:nvSpPr>
        <p:spPr>
          <a:xfrm>
            <a:off x="485875" y="264475"/>
            <a:ext cx="8183700" cy="1473600"/>
          </a:xfrm>
          <a:prstGeom prst="rect">
            <a:avLst/>
          </a:prstGeom>
        </p:spPr>
        <p:txBody>
          <a:bodyPr anchorCtr="0" anchor="b" bIns="91425" lIns="91425" rIns="91425" tIns="91425"/>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p:txBody>
      </p:sp>
      <p:sp>
        <p:nvSpPr>
          <p:cNvPr id="12" name="Shape 12"/>
          <p:cNvSpPr txBox="1"/>
          <p:nvPr>
            <p:ph idx="1" type="subTitle"/>
          </p:nvPr>
        </p:nvSpPr>
        <p:spPr>
          <a:xfrm>
            <a:off x="485875" y="1738075"/>
            <a:ext cx="8183700" cy="861000"/>
          </a:xfrm>
          <a:prstGeom prst="rect">
            <a:avLst/>
          </a:prstGeom>
        </p:spPr>
        <p:txBody>
          <a:bodyPr anchorCtr="0" anchor="t" bIns="91425" lIns="91425" rIns="91425" tIns="91425"/>
          <a:lstStyle>
            <a:lvl1pPr lvl="0">
              <a:lnSpc>
                <a:spcPct val="100000"/>
              </a:lnSpc>
              <a:spcBef>
                <a:spcPts val="0"/>
              </a:spcBef>
              <a:spcAft>
                <a:spcPts val="0"/>
              </a:spcAft>
              <a:buSzPct val="100000"/>
              <a:buNone/>
              <a:defRPr sz="2400"/>
            </a:lvl1pPr>
            <a:lvl2pPr lvl="1">
              <a:lnSpc>
                <a:spcPct val="100000"/>
              </a:lnSpc>
              <a:spcBef>
                <a:spcPts val="0"/>
              </a:spcBef>
              <a:spcAft>
                <a:spcPts val="0"/>
              </a:spcAft>
              <a:buSzPct val="100000"/>
              <a:buNone/>
              <a:defRPr sz="2400"/>
            </a:lvl2pPr>
            <a:lvl3pPr lvl="2">
              <a:lnSpc>
                <a:spcPct val="100000"/>
              </a:lnSpc>
              <a:spcBef>
                <a:spcPts val="0"/>
              </a:spcBef>
              <a:spcAft>
                <a:spcPts val="0"/>
              </a:spcAft>
              <a:buSzPct val="100000"/>
              <a:buNone/>
              <a:defRPr sz="2400"/>
            </a:lvl3pPr>
            <a:lvl4pPr lvl="3">
              <a:lnSpc>
                <a:spcPct val="100000"/>
              </a:lnSpc>
              <a:spcBef>
                <a:spcPts val="0"/>
              </a:spcBef>
              <a:spcAft>
                <a:spcPts val="0"/>
              </a:spcAft>
              <a:buSzPct val="100000"/>
              <a:buNone/>
              <a:defRPr sz="2400"/>
            </a:lvl4pPr>
            <a:lvl5pPr lvl="4">
              <a:lnSpc>
                <a:spcPct val="100000"/>
              </a:lnSpc>
              <a:spcBef>
                <a:spcPts val="0"/>
              </a:spcBef>
              <a:spcAft>
                <a:spcPts val="0"/>
              </a:spcAft>
              <a:buSzPct val="100000"/>
              <a:buNone/>
              <a:defRPr sz="2400"/>
            </a:lvl5pPr>
            <a:lvl6pPr lvl="5">
              <a:lnSpc>
                <a:spcPct val="100000"/>
              </a:lnSpc>
              <a:spcBef>
                <a:spcPts val="0"/>
              </a:spcBef>
              <a:spcAft>
                <a:spcPts val="0"/>
              </a:spcAft>
              <a:buSzPct val="100000"/>
              <a:buNone/>
              <a:defRPr sz="2400"/>
            </a:lvl6pPr>
            <a:lvl7pPr lvl="6">
              <a:lnSpc>
                <a:spcPct val="100000"/>
              </a:lnSpc>
              <a:spcBef>
                <a:spcPts val="0"/>
              </a:spcBef>
              <a:spcAft>
                <a:spcPts val="0"/>
              </a:spcAft>
              <a:buSzPct val="100000"/>
              <a:buNone/>
              <a:defRPr sz="2400"/>
            </a:lvl7pPr>
            <a:lvl8pPr lvl="7">
              <a:lnSpc>
                <a:spcPct val="100000"/>
              </a:lnSpc>
              <a:spcBef>
                <a:spcPts val="0"/>
              </a:spcBef>
              <a:spcAft>
                <a:spcPts val="0"/>
              </a:spcAft>
              <a:buSzPct val="100000"/>
              <a:buNone/>
              <a:defRPr sz="2400"/>
            </a:lvl8pPr>
            <a:lvl9pPr lvl="8">
              <a:lnSpc>
                <a:spcPct val="100000"/>
              </a:lnSpc>
              <a:spcBef>
                <a:spcPts val="0"/>
              </a:spcBef>
              <a:spcAft>
                <a:spcPts val="0"/>
              </a:spcAft>
              <a:buSzPct val="100000"/>
              <a:buNone/>
              <a:defRPr sz="2400"/>
            </a:lvl9pPr>
          </a:lstStyle>
          <a:p/>
        </p:txBody>
      </p:sp>
      <p:sp>
        <p:nvSpPr>
          <p:cNvPr id="13" name="Shape 1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spTree>
      <p:nvGrpSpPr>
        <p:cNvPr id="47" name="Shape 47"/>
        <p:cNvGrpSpPr/>
        <p:nvPr/>
      </p:nvGrpSpPr>
      <p:grpSpPr>
        <a:xfrm>
          <a:off x="0" y="0"/>
          <a:ext cx="0" cy="0"/>
          <a:chOff x="0" y="0"/>
          <a:chExt cx="0" cy="0"/>
        </a:xfrm>
      </p:grpSpPr>
      <p:sp>
        <p:nvSpPr>
          <p:cNvPr id="48" name="Shape 48"/>
          <p:cNvSpPr/>
          <p:nvPr/>
        </p:nvSpPr>
        <p:spPr>
          <a:xfrm>
            <a:off x="80700" y="2651100"/>
            <a:ext cx="8982600" cy="24117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49" name="Shape 49"/>
          <p:cNvSpPr txBox="1"/>
          <p:nvPr>
            <p:ph type="title"/>
          </p:nvPr>
        </p:nvSpPr>
        <p:spPr>
          <a:xfrm>
            <a:off x="311700" y="743000"/>
            <a:ext cx="8520600" cy="2006400"/>
          </a:xfrm>
          <a:prstGeom prst="rect">
            <a:avLst/>
          </a:prstGeom>
        </p:spPr>
        <p:txBody>
          <a:bodyPr anchorCtr="0" anchor="b" bIns="91425" lIns="91425" rIns="91425" tIns="91425"/>
          <a:lstStyle>
            <a:lvl1pPr lvl="0" algn="ctr">
              <a:spcBef>
                <a:spcPts val="0"/>
              </a:spcBef>
              <a:buSzPct val="100000"/>
              <a:buFont typeface="Source Sans Pro"/>
              <a:defRPr sz="12000">
                <a:latin typeface="Source Sans Pro"/>
                <a:ea typeface="Source Sans Pro"/>
                <a:cs typeface="Source Sans Pro"/>
                <a:sym typeface="Source Sans Pro"/>
              </a:defRPr>
            </a:lvl1pPr>
            <a:lvl2pPr lvl="1" algn="ctr">
              <a:spcBef>
                <a:spcPts val="0"/>
              </a:spcBef>
              <a:buSzPct val="100000"/>
              <a:buFont typeface="Source Sans Pro"/>
              <a:defRPr sz="12000">
                <a:latin typeface="Source Sans Pro"/>
                <a:ea typeface="Source Sans Pro"/>
                <a:cs typeface="Source Sans Pro"/>
                <a:sym typeface="Source Sans Pro"/>
              </a:defRPr>
            </a:lvl2pPr>
            <a:lvl3pPr lvl="2" algn="ctr">
              <a:spcBef>
                <a:spcPts val="0"/>
              </a:spcBef>
              <a:buSzPct val="100000"/>
              <a:buFont typeface="Source Sans Pro"/>
              <a:defRPr sz="12000">
                <a:latin typeface="Source Sans Pro"/>
                <a:ea typeface="Source Sans Pro"/>
                <a:cs typeface="Source Sans Pro"/>
                <a:sym typeface="Source Sans Pro"/>
              </a:defRPr>
            </a:lvl3pPr>
            <a:lvl4pPr lvl="3" algn="ctr">
              <a:spcBef>
                <a:spcPts val="0"/>
              </a:spcBef>
              <a:buSzPct val="100000"/>
              <a:buFont typeface="Source Sans Pro"/>
              <a:defRPr sz="12000">
                <a:latin typeface="Source Sans Pro"/>
                <a:ea typeface="Source Sans Pro"/>
                <a:cs typeface="Source Sans Pro"/>
                <a:sym typeface="Source Sans Pro"/>
              </a:defRPr>
            </a:lvl4pPr>
            <a:lvl5pPr lvl="4" algn="ctr">
              <a:spcBef>
                <a:spcPts val="0"/>
              </a:spcBef>
              <a:buSzPct val="100000"/>
              <a:buFont typeface="Source Sans Pro"/>
              <a:defRPr sz="12000">
                <a:latin typeface="Source Sans Pro"/>
                <a:ea typeface="Source Sans Pro"/>
                <a:cs typeface="Source Sans Pro"/>
                <a:sym typeface="Source Sans Pro"/>
              </a:defRPr>
            </a:lvl5pPr>
            <a:lvl6pPr lvl="5" algn="ctr">
              <a:spcBef>
                <a:spcPts val="0"/>
              </a:spcBef>
              <a:buSzPct val="100000"/>
              <a:buFont typeface="Source Sans Pro"/>
              <a:defRPr sz="12000">
                <a:latin typeface="Source Sans Pro"/>
                <a:ea typeface="Source Sans Pro"/>
                <a:cs typeface="Source Sans Pro"/>
                <a:sym typeface="Source Sans Pro"/>
              </a:defRPr>
            </a:lvl6pPr>
            <a:lvl7pPr lvl="6" algn="ctr">
              <a:spcBef>
                <a:spcPts val="0"/>
              </a:spcBef>
              <a:buSzPct val="100000"/>
              <a:buFont typeface="Source Sans Pro"/>
              <a:defRPr sz="12000">
                <a:latin typeface="Source Sans Pro"/>
                <a:ea typeface="Source Sans Pro"/>
                <a:cs typeface="Source Sans Pro"/>
                <a:sym typeface="Source Sans Pro"/>
              </a:defRPr>
            </a:lvl7pPr>
            <a:lvl8pPr lvl="7" algn="ctr">
              <a:spcBef>
                <a:spcPts val="0"/>
              </a:spcBef>
              <a:buSzPct val="100000"/>
              <a:buFont typeface="Source Sans Pro"/>
              <a:defRPr sz="12000">
                <a:latin typeface="Source Sans Pro"/>
                <a:ea typeface="Source Sans Pro"/>
                <a:cs typeface="Source Sans Pro"/>
                <a:sym typeface="Source Sans Pro"/>
              </a:defRPr>
            </a:lvl8pPr>
            <a:lvl9pPr lvl="8" algn="ctr">
              <a:spcBef>
                <a:spcPts val="0"/>
              </a:spcBef>
              <a:buSzPct val="100000"/>
              <a:buFont typeface="Source Sans Pro"/>
              <a:defRPr sz="12000">
                <a:latin typeface="Source Sans Pro"/>
                <a:ea typeface="Source Sans Pro"/>
                <a:cs typeface="Source Sans Pro"/>
                <a:sym typeface="Source Sans Pro"/>
              </a:defRPr>
            </a:lvl9pPr>
          </a:lstStyle>
          <a:p/>
        </p:txBody>
      </p:sp>
      <p:sp>
        <p:nvSpPr>
          <p:cNvPr id="50" name="Shape 50"/>
          <p:cNvSpPr txBox="1"/>
          <p:nvPr>
            <p:ph idx="1" type="body"/>
          </p:nvPr>
        </p:nvSpPr>
        <p:spPr>
          <a:xfrm>
            <a:off x="311700" y="2845181"/>
            <a:ext cx="8520600" cy="1300800"/>
          </a:xfrm>
          <a:prstGeom prst="rect">
            <a:avLst/>
          </a:prstGeom>
        </p:spPr>
        <p:txBody>
          <a:bodyPr anchorCtr="0" anchor="t" bIns="91425" lIns="91425" rIns="91425" tIns="91425"/>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p:txBody>
      </p:sp>
      <p:sp>
        <p:nvSpPr>
          <p:cNvPr id="51" name="Shape 51"/>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52" name="Shape 52"/>
        <p:cNvGrpSpPr/>
        <p:nvPr/>
      </p:nvGrpSpPr>
      <p:grpSpPr>
        <a:xfrm>
          <a:off x="0" y="0"/>
          <a:ext cx="0" cy="0"/>
          <a:chOff x="0" y="0"/>
          <a:chExt cx="0" cy="0"/>
        </a:xfrm>
      </p:grpSpPr>
      <p:sp>
        <p:nvSpPr>
          <p:cNvPr id="53" name="Shape 5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4" name="Shape 14"/>
        <p:cNvGrpSpPr/>
        <p:nvPr/>
      </p:nvGrpSpPr>
      <p:grpSpPr>
        <a:xfrm>
          <a:off x="0" y="0"/>
          <a:ext cx="0" cy="0"/>
          <a:chOff x="0" y="0"/>
          <a:chExt cx="0" cy="0"/>
        </a:xfrm>
      </p:grpSpPr>
      <p:sp>
        <p:nvSpPr>
          <p:cNvPr id="15" name="Shape 15"/>
          <p:cNvSpPr/>
          <p:nvPr/>
        </p:nvSpPr>
        <p:spPr>
          <a:xfrm>
            <a:off x="80700" y="2651100"/>
            <a:ext cx="8982600" cy="24117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6" name="Shape 16"/>
          <p:cNvSpPr txBox="1"/>
          <p:nvPr>
            <p:ph type="title"/>
          </p:nvPr>
        </p:nvSpPr>
        <p:spPr>
          <a:xfrm>
            <a:off x="485875" y="1714500"/>
            <a:ext cx="8183700" cy="785700"/>
          </a:xfrm>
          <a:prstGeom prst="rect">
            <a:avLst/>
          </a:prstGeom>
        </p:spPr>
        <p:txBody>
          <a:bodyPr anchorCtr="0" anchor="b" bIns="91425" lIns="91425" rIns="91425" tIns="91425"/>
          <a:lstStyle>
            <a:lvl1pPr lvl="0">
              <a:spcBef>
                <a:spcPts val="0"/>
              </a:spcBef>
              <a:buSzPct val="100000"/>
              <a:defRPr sz="3600"/>
            </a:lvl1pPr>
            <a:lvl2pPr lvl="1">
              <a:spcBef>
                <a:spcPts val="0"/>
              </a:spcBef>
              <a:buSzPct val="100000"/>
              <a:defRPr sz="3600"/>
            </a:lvl2pPr>
            <a:lvl3pPr lvl="2">
              <a:spcBef>
                <a:spcPts val="0"/>
              </a:spcBef>
              <a:buSzPct val="100000"/>
              <a:defRPr sz="3600"/>
            </a:lvl3pPr>
            <a:lvl4pPr lvl="3">
              <a:spcBef>
                <a:spcPts val="0"/>
              </a:spcBef>
              <a:buSzPct val="100000"/>
              <a:defRPr sz="3600"/>
            </a:lvl4pPr>
            <a:lvl5pPr lvl="4">
              <a:spcBef>
                <a:spcPts val="0"/>
              </a:spcBef>
              <a:buSzPct val="100000"/>
              <a:defRPr sz="3600"/>
            </a:lvl5pPr>
            <a:lvl6pPr lvl="5">
              <a:spcBef>
                <a:spcPts val="0"/>
              </a:spcBef>
              <a:buSzPct val="100000"/>
              <a:defRPr sz="3600"/>
            </a:lvl6pPr>
            <a:lvl7pPr lvl="6">
              <a:spcBef>
                <a:spcPts val="0"/>
              </a:spcBef>
              <a:buSzPct val="100000"/>
              <a:defRPr sz="3600"/>
            </a:lvl7pPr>
            <a:lvl8pPr lvl="7">
              <a:spcBef>
                <a:spcPts val="0"/>
              </a:spcBef>
              <a:buSzPct val="100000"/>
              <a:defRPr sz="3600"/>
            </a:lvl8pPr>
            <a:lvl9pPr lvl="8">
              <a:spcBef>
                <a:spcPts val="0"/>
              </a:spcBef>
              <a:buSzPct val="100000"/>
              <a:defRPr sz="3600"/>
            </a:lvl9pPr>
          </a:lstStyle>
          <a:p/>
        </p:txBody>
      </p:sp>
      <p:sp>
        <p:nvSpPr>
          <p:cNvPr id="17" name="Shape 17"/>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txBox="1"/>
          <p:nvPr>
            <p:ph type="title"/>
          </p:nvPr>
        </p:nvSpPr>
        <p:spPr>
          <a:xfrm>
            <a:off x="311700" y="445025"/>
            <a:ext cx="8520600" cy="623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0" name="Shape 20"/>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1" name="Shape 21"/>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2" name="Shape 22"/>
        <p:cNvGrpSpPr/>
        <p:nvPr/>
      </p:nvGrpSpPr>
      <p:grpSpPr>
        <a:xfrm>
          <a:off x="0" y="0"/>
          <a:ext cx="0" cy="0"/>
          <a:chOff x="0" y="0"/>
          <a:chExt cx="0" cy="0"/>
        </a:xfrm>
      </p:grpSpPr>
      <p:sp>
        <p:nvSpPr>
          <p:cNvPr id="23" name="Shape 23"/>
          <p:cNvSpPr txBox="1"/>
          <p:nvPr>
            <p:ph type="title"/>
          </p:nvPr>
        </p:nvSpPr>
        <p:spPr>
          <a:xfrm>
            <a:off x="311700" y="445025"/>
            <a:ext cx="8520600" cy="623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4" name="Shape 24"/>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5" name="Shape 25"/>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6" name="Shape 26"/>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7" name="Shape 27"/>
        <p:cNvGrpSpPr/>
        <p:nvPr/>
      </p:nvGrpSpPr>
      <p:grpSpPr>
        <a:xfrm>
          <a:off x="0" y="0"/>
          <a:ext cx="0" cy="0"/>
          <a:chOff x="0" y="0"/>
          <a:chExt cx="0" cy="0"/>
        </a:xfrm>
      </p:grpSpPr>
      <p:sp>
        <p:nvSpPr>
          <p:cNvPr id="28" name="Shape 28"/>
          <p:cNvSpPr txBox="1"/>
          <p:nvPr>
            <p:ph type="title"/>
          </p:nvPr>
        </p:nvSpPr>
        <p:spPr>
          <a:xfrm>
            <a:off x="311700" y="445025"/>
            <a:ext cx="8520600" cy="623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9" name="Shape 29"/>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30" name="Shape 30"/>
        <p:cNvGrpSpPr/>
        <p:nvPr/>
      </p:nvGrpSpPr>
      <p:grpSpPr>
        <a:xfrm>
          <a:off x="0" y="0"/>
          <a:ext cx="0" cy="0"/>
          <a:chOff x="0" y="0"/>
          <a:chExt cx="0" cy="0"/>
        </a:xfrm>
      </p:grpSpPr>
      <p:sp>
        <p:nvSpPr>
          <p:cNvPr id="31" name="Shape 31"/>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2" name="Shape 32"/>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3" name="Shape 3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2"/>
        </a:solidFill>
      </p:bgPr>
    </p:bg>
    <p:spTree>
      <p:nvGrpSpPr>
        <p:cNvPr id="34" name="Shape 34"/>
        <p:cNvGrpSpPr/>
        <p:nvPr/>
      </p:nvGrpSpPr>
      <p:grpSpPr>
        <a:xfrm>
          <a:off x="0" y="0"/>
          <a:ext cx="0" cy="0"/>
          <a:chOff x="0" y="0"/>
          <a:chExt cx="0" cy="0"/>
        </a:xfrm>
      </p:grpSpPr>
      <p:sp>
        <p:nvSpPr>
          <p:cNvPr id="35" name="Shape 35"/>
          <p:cNvSpPr txBox="1"/>
          <p:nvPr>
            <p:ph type="title"/>
          </p:nvPr>
        </p:nvSpPr>
        <p:spPr>
          <a:xfrm>
            <a:off x="490250" y="526350"/>
            <a:ext cx="56040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6" name="Shape 36"/>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37" name="Shape 37"/>
        <p:cNvGrpSpPr/>
        <p:nvPr/>
      </p:nvGrpSpPr>
      <p:grpSpPr>
        <a:xfrm>
          <a:off x="0" y="0"/>
          <a:ext cx="0" cy="0"/>
          <a:chOff x="0" y="0"/>
          <a:chExt cx="0" cy="0"/>
        </a:xfrm>
      </p:grpSpPr>
      <p:sp>
        <p:nvSpPr>
          <p:cNvPr id="38" name="Shape 38"/>
          <p:cNvSpPr/>
          <p:nvPr/>
        </p:nvSpPr>
        <p:spPr>
          <a:xfrm>
            <a:off x="4636800" y="80700"/>
            <a:ext cx="4426500" cy="4982100"/>
          </a:xfrm>
          <a:prstGeom prst="rect">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cxnSp>
        <p:nvCxnSpPr>
          <p:cNvPr id="39" name="Shape 39"/>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0" name="Shape 40"/>
          <p:cNvSpPr txBox="1"/>
          <p:nvPr>
            <p:ph type="title"/>
          </p:nvPr>
        </p:nvSpPr>
        <p:spPr>
          <a:xfrm>
            <a:off x="265500" y="1181700"/>
            <a:ext cx="4045200" cy="1533600"/>
          </a:xfrm>
          <a:prstGeom prst="rect">
            <a:avLst/>
          </a:prstGeom>
        </p:spPr>
        <p:txBody>
          <a:bodyPr anchorCtr="0" anchor="b" bIns="91425" lIns="91425" rIns="91425" tIns="91425"/>
          <a:lstStyle>
            <a:lvl1pPr lvl="0" algn="ctr">
              <a:spcBef>
                <a:spcPts val="0"/>
              </a:spcBef>
              <a:buSzPct val="100000"/>
              <a:defRPr sz="3800"/>
            </a:lvl1pPr>
            <a:lvl2pPr lvl="1" algn="ctr">
              <a:spcBef>
                <a:spcPts val="0"/>
              </a:spcBef>
              <a:buSzPct val="100000"/>
              <a:defRPr sz="3800"/>
            </a:lvl2pPr>
            <a:lvl3pPr lvl="2" algn="ctr">
              <a:spcBef>
                <a:spcPts val="0"/>
              </a:spcBef>
              <a:buSzPct val="100000"/>
              <a:defRPr sz="3800"/>
            </a:lvl3pPr>
            <a:lvl4pPr lvl="3" algn="ctr">
              <a:spcBef>
                <a:spcPts val="0"/>
              </a:spcBef>
              <a:buSzPct val="100000"/>
              <a:defRPr sz="3800"/>
            </a:lvl4pPr>
            <a:lvl5pPr lvl="4" algn="ctr">
              <a:spcBef>
                <a:spcPts val="0"/>
              </a:spcBef>
              <a:buSzPct val="100000"/>
              <a:defRPr sz="3800"/>
            </a:lvl5pPr>
            <a:lvl6pPr lvl="5" algn="ctr">
              <a:spcBef>
                <a:spcPts val="0"/>
              </a:spcBef>
              <a:buSzPct val="100000"/>
              <a:defRPr sz="3800"/>
            </a:lvl6pPr>
            <a:lvl7pPr lvl="6" algn="ctr">
              <a:spcBef>
                <a:spcPts val="0"/>
              </a:spcBef>
              <a:buSzPct val="100000"/>
              <a:defRPr sz="3800"/>
            </a:lvl7pPr>
            <a:lvl8pPr lvl="7" algn="ctr">
              <a:spcBef>
                <a:spcPts val="0"/>
              </a:spcBef>
              <a:buSzPct val="100000"/>
              <a:defRPr sz="3800"/>
            </a:lvl8pPr>
            <a:lvl9pPr lvl="8" algn="ctr">
              <a:spcBef>
                <a:spcPts val="0"/>
              </a:spcBef>
              <a:buSzPct val="100000"/>
              <a:defRPr sz="3800"/>
            </a:lvl9pPr>
          </a:lstStyle>
          <a:p/>
        </p:txBody>
      </p:sp>
      <p:sp>
        <p:nvSpPr>
          <p:cNvPr id="41" name="Shape 41"/>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2" name="Shape 42"/>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3" name="Shape 43"/>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44" name="Shape 44"/>
        <p:cNvGrpSpPr/>
        <p:nvPr/>
      </p:nvGrpSpPr>
      <p:grpSpPr>
        <a:xfrm>
          <a:off x="0" y="0"/>
          <a:ext cx="0" cy="0"/>
          <a:chOff x="0" y="0"/>
          <a:chExt cx="0" cy="0"/>
        </a:xfrm>
      </p:grpSpPr>
      <p:sp>
        <p:nvSpPr>
          <p:cNvPr id="45" name="Shape 45"/>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SzPct val="100000"/>
              <a:buNone/>
              <a:defRPr sz="2100"/>
            </a:lvl1pPr>
          </a:lstStyle>
          <a:p/>
        </p:txBody>
      </p:sp>
      <p:sp>
        <p:nvSpPr>
          <p:cNvPr id="46" name="Shape 46"/>
          <p:cNvSpPr txBox="1"/>
          <p:nvPr>
            <p:ph idx="12" type="sldNum"/>
          </p:nvPr>
        </p:nvSpPr>
        <p:spPr>
          <a:xfrm>
            <a:off x="8497999" y="4688758"/>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623400"/>
          </a:xfrm>
          <a:prstGeom prst="rect">
            <a:avLst/>
          </a:prstGeom>
          <a:noFill/>
          <a:ln>
            <a:noFill/>
          </a:ln>
        </p:spPr>
        <p:txBody>
          <a:bodyPr anchorCtr="0" anchor="t" bIns="91425" lIns="91425" rIns="91425" tIns="91425"/>
          <a:lstStyle>
            <a:lvl1pPr lvl="0">
              <a:spcBef>
                <a:spcPts val="0"/>
              </a:spcBef>
              <a:buClr>
                <a:schemeClr val="dk2"/>
              </a:buClr>
              <a:buSzPct val="100000"/>
              <a:buFont typeface="Raleway"/>
              <a:buNone/>
              <a:defRPr b="1" sz="3000">
                <a:solidFill>
                  <a:schemeClr val="dk2"/>
                </a:solidFill>
                <a:latin typeface="Raleway"/>
                <a:ea typeface="Raleway"/>
                <a:cs typeface="Raleway"/>
                <a:sym typeface="Raleway"/>
              </a:defRPr>
            </a:lvl1pPr>
            <a:lvl2pPr lvl="1">
              <a:spcBef>
                <a:spcPts val="0"/>
              </a:spcBef>
              <a:buClr>
                <a:schemeClr val="dk2"/>
              </a:buClr>
              <a:buSzPct val="100000"/>
              <a:buFont typeface="Raleway"/>
              <a:buNone/>
              <a:defRPr b="1" sz="3000">
                <a:solidFill>
                  <a:schemeClr val="dk2"/>
                </a:solidFill>
                <a:latin typeface="Raleway"/>
                <a:ea typeface="Raleway"/>
                <a:cs typeface="Raleway"/>
                <a:sym typeface="Raleway"/>
              </a:defRPr>
            </a:lvl2pPr>
            <a:lvl3pPr lvl="2">
              <a:spcBef>
                <a:spcPts val="0"/>
              </a:spcBef>
              <a:buClr>
                <a:schemeClr val="dk2"/>
              </a:buClr>
              <a:buSzPct val="100000"/>
              <a:buFont typeface="Raleway"/>
              <a:buNone/>
              <a:defRPr b="1" sz="3000">
                <a:solidFill>
                  <a:schemeClr val="dk2"/>
                </a:solidFill>
                <a:latin typeface="Raleway"/>
                <a:ea typeface="Raleway"/>
                <a:cs typeface="Raleway"/>
                <a:sym typeface="Raleway"/>
              </a:defRPr>
            </a:lvl3pPr>
            <a:lvl4pPr lvl="3">
              <a:spcBef>
                <a:spcPts val="0"/>
              </a:spcBef>
              <a:buClr>
                <a:schemeClr val="dk2"/>
              </a:buClr>
              <a:buSzPct val="100000"/>
              <a:buFont typeface="Raleway"/>
              <a:buNone/>
              <a:defRPr b="1" sz="3000">
                <a:solidFill>
                  <a:schemeClr val="dk2"/>
                </a:solidFill>
                <a:latin typeface="Raleway"/>
                <a:ea typeface="Raleway"/>
                <a:cs typeface="Raleway"/>
                <a:sym typeface="Raleway"/>
              </a:defRPr>
            </a:lvl4pPr>
            <a:lvl5pPr lvl="4">
              <a:spcBef>
                <a:spcPts val="0"/>
              </a:spcBef>
              <a:buClr>
                <a:schemeClr val="dk2"/>
              </a:buClr>
              <a:buSzPct val="100000"/>
              <a:buFont typeface="Raleway"/>
              <a:buNone/>
              <a:defRPr b="1" sz="3000">
                <a:solidFill>
                  <a:schemeClr val="dk2"/>
                </a:solidFill>
                <a:latin typeface="Raleway"/>
                <a:ea typeface="Raleway"/>
                <a:cs typeface="Raleway"/>
                <a:sym typeface="Raleway"/>
              </a:defRPr>
            </a:lvl5pPr>
            <a:lvl6pPr lvl="5">
              <a:spcBef>
                <a:spcPts val="0"/>
              </a:spcBef>
              <a:buClr>
                <a:schemeClr val="dk2"/>
              </a:buClr>
              <a:buSzPct val="100000"/>
              <a:buFont typeface="Raleway"/>
              <a:buNone/>
              <a:defRPr b="1" sz="3000">
                <a:solidFill>
                  <a:schemeClr val="dk2"/>
                </a:solidFill>
                <a:latin typeface="Raleway"/>
                <a:ea typeface="Raleway"/>
                <a:cs typeface="Raleway"/>
                <a:sym typeface="Raleway"/>
              </a:defRPr>
            </a:lvl6pPr>
            <a:lvl7pPr lvl="6">
              <a:spcBef>
                <a:spcPts val="0"/>
              </a:spcBef>
              <a:buClr>
                <a:schemeClr val="dk2"/>
              </a:buClr>
              <a:buSzPct val="100000"/>
              <a:buFont typeface="Raleway"/>
              <a:buNone/>
              <a:defRPr b="1" sz="3000">
                <a:solidFill>
                  <a:schemeClr val="dk2"/>
                </a:solidFill>
                <a:latin typeface="Raleway"/>
                <a:ea typeface="Raleway"/>
                <a:cs typeface="Raleway"/>
                <a:sym typeface="Raleway"/>
              </a:defRPr>
            </a:lvl7pPr>
            <a:lvl8pPr lvl="7">
              <a:spcBef>
                <a:spcPts val="0"/>
              </a:spcBef>
              <a:buClr>
                <a:schemeClr val="dk2"/>
              </a:buClr>
              <a:buSzPct val="100000"/>
              <a:buFont typeface="Raleway"/>
              <a:buNone/>
              <a:defRPr b="1" sz="3000">
                <a:solidFill>
                  <a:schemeClr val="dk2"/>
                </a:solidFill>
                <a:latin typeface="Raleway"/>
                <a:ea typeface="Raleway"/>
                <a:cs typeface="Raleway"/>
                <a:sym typeface="Raleway"/>
              </a:defRPr>
            </a:lvl8pPr>
            <a:lvl9pPr lvl="8">
              <a:spcBef>
                <a:spcPts val="0"/>
              </a:spcBef>
              <a:buClr>
                <a:schemeClr val="dk2"/>
              </a:buClr>
              <a:buSzPct val="100000"/>
              <a:buFont typeface="Raleway"/>
              <a:buNone/>
              <a:defRPr b="1" sz="3000">
                <a:solidFill>
                  <a:schemeClr val="dk2"/>
                </a:solidFill>
                <a:latin typeface="Raleway"/>
                <a:ea typeface="Raleway"/>
                <a:cs typeface="Raleway"/>
                <a:sym typeface="Ralew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lt2"/>
              </a:buClr>
              <a:buSzPct val="100000"/>
              <a:buFont typeface="Source Sans Pro"/>
              <a:defRPr sz="1800">
                <a:solidFill>
                  <a:schemeClr val="lt2"/>
                </a:solidFill>
                <a:latin typeface="Source Sans Pro"/>
                <a:ea typeface="Source Sans Pro"/>
                <a:cs typeface="Source Sans Pro"/>
                <a:sym typeface="Source Sans Pro"/>
              </a:defRPr>
            </a:lvl1pPr>
            <a:lvl2pPr lvl="1">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2pPr>
            <a:lvl3pPr lvl="2">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3pPr>
            <a:lvl4pPr lvl="3">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4pPr>
            <a:lvl5pPr lvl="4">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5pPr>
            <a:lvl6pPr lvl="5">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6pPr>
            <a:lvl7pPr lvl="6">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7pPr>
            <a:lvl8pPr lvl="7">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8pPr>
            <a:lvl9pPr lvl="8">
              <a:lnSpc>
                <a:spcPct val="115000"/>
              </a:lnSpc>
              <a:spcBef>
                <a:spcPts val="0"/>
              </a:spcBef>
              <a:spcAft>
                <a:spcPts val="1600"/>
              </a:spcAft>
              <a:buClr>
                <a:schemeClr val="lt2"/>
              </a:buClr>
              <a:buFont typeface="Source Sans Pro"/>
              <a:defRPr>
                <a:solidFill>
                  <a:schemeClr val="lt2"/>
                </a:solidFill>
                <a:latin typeface="Source Sans Pro"/>
                <a:ea typeface="Source Sans Pro"/>
                <a:cs typeface="Source Sans Pro"/>
                <a:sym typeface="Source Sans Pro"/>
              </a:defRPr>
            </a:lvl9pPr>
          </a:lstStyle>
          <a:p/>
        </p:txBody>
      </p:sp>
      <p:sp>
        <p:nvSpPr>
          <p:cNvPr id="8" name="Shape 8"/>
          <p:cNvSpPr txBox="1"/>
          <p:nvPr>
            <p:ph idx="12" type="sldNum"/>
          </p:nvPr>
        </p:nvSpPr>
        <p:spPr>
          <a:xfrm>
            <a:off x="8497999" y="4688758"/>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2"/>
                </a:solidFill>
                <a:latin typeface="Source Sans Pro"/>
                <a:ea typeface="Source Sans Pro"/>
                <a:cs typeface="Source Sans Pro"/>
                <a:sym typeface="Source Sans Pr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ctrTitle"/>
          </p:nvPr>
        </p:nvSpPr>
        <p:spPr>
          <a:xfrm>
            <a:off x="485875" y="264475"/>
            <a:ext cx="8183700" cy="1473600"/>
          </a:xfrm>
          <a:prstGeom prst="rect">
            <a:avLst/>
          </a:prstGeom>
        </p:spPr>
        <p:txBody>
          <a:bodyPr anchorCtr="0" anchor="b" bIns="91425" lIns="91425" rIns="91425" tIns="91425">
            <a:noAutofit/>
          </a:bodyPr>
          <a:lstStyle/>
          <a:p>
            <a:pPr lvl="0">
              <a:spcBef>
                <a:spcPts val="0"/>
              </a:spcBef>
              <a:buNone/>
            </a:pPr>
            <a:r>
              <a:rPr lang="en"/>
              <a:t>PhiDE’s in Healthcare Q&amp;A</a:t>
            </a:r>
          </a:p>
        </p:txBody>
      </p:sp>
      <p:sp>
        <p:nvSpPr>
          <p:cNvPr id="59" name="Shape 59"/>
          <p:cNvSpPr txBox="1"/>
          <p:nvPr>
            <p:ph idx="1" type="subTitle"/>
          </p:nvPr>
        </p:nvSpPr>
        <p:spPr>
          <a:xfrm>
            <a:off x="485875" y="1738075"/>
            <a:ext cx="8183700" cy="861000"/>
          </a:xfrm>
          <a:prstGeom prst="rect">
            <a:avLst/>
          </a:prstGeom>
        </p:spPr>
        <p:txBody>
          <a:bodyPr anchorCtr="0" anchor="t" bIns="91425" lIns="91425" rIns="91425" tIns="91425">
            <a:noAutofit/>
          </a:bodyPr>
          <a:lstStyle/>
          <a:p>
            <a:pPr lvl="0">
              <a:spcBef>
                <a:spcPts val="0"/>
              </a:spcBef>
              <a:buNone/>
            </a:pPr>
            <a:r>
              <a:rPr lang="en" sz="1800"/>
              <a:t>Matthew Bennett, Emily Cannon, Shelby Kelemen, Cheyanne Wilson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3" name="Shape 63"/>
        <p:cNvGrpSpPr/>
        <p:nvPr/>
      </p:nvGrpSpPr>
      <p:grpSpPr>
        <a:xfrm>
          <a:off x="0" y="0"/>
          <a:ext cx="0" cy="0"/>
          <a:chOff x="0" y="0"/>
          <a:chExt cx="0" cy="0"/>
        </a:xfrm>
      </p:grpSpPr>
      <p:sp>
        <p:nvSpPr>
          <p:cNvPr id="64" name="Shape 64"/>
          <p:cNvSpPr txBox="1"/>
          <p:nvPr>
            <p:ph type="title"/>
          </p:nvPr>
        </p:nvSpPr>
        <p:spPr>
          <a:xfrm>
            <a:off x="311700" y="445025"/>
            <a:ext cx="8520600" cy="576000"/>
          </a:xfrm>
          <a:prstGeom prst="rect">
            <a:avLst/>
          </a:prstGeom>
        </p:spPr>
        <p:txBody>
          <a:bodyPr anchorCtr="0" anchor="t" bIns="91425" lIns="91425" rIns="91425" tIns="91425">
            <a:noAutofit/>
          </a:bodyPr>
          <a:lstStyle/>
          <a:p>
            <a:pPr lvl="0">
              <a:spcBef>
                <a:spcPts val="0"/>
              </a:spcBef>
              <a:buNone/>
            </a:pPr>
            <a:r>
              <a:rPr lang="en"/>
              <a:t>Why you should consider this:</a:t>
            </a:r>
          </a:p>
        </p:txBody>
      </p:sp>
      <p:sp>
        <p:nvSpPr>
          <p:cNvPr id="65" name="Shape 65"/>
          <p:cNvSpPr txBox="1"/>
          <p:nvPr>
            <p:ph idx="1" type="body"/>
          </p:nvPr>
        </p:nvSpPr>
        <p:spPr>
          <a:xfrm>
            <a:off x="311700" y="1152475"/>
            <a:ext cx="3999900" cy="3546900"/>
          </a:xfrm>
          <a:prstGeom prst="rect">
            <a:avLst/>
          </a:prstGeom>
        </p:spPr>
        <p:txBody>
          <a:bodyPr anchorCtr="0" anchor="t" bIns="91425" lIns="91425" rIns="91425" tIns="91425">
            <a:noAutofit/>
          </a:bodyPr>
          <a:lstStyle/>
          <a:p>
            <a:pPr indent="-342900" lvl="0" marL="457200" rtl="0">
              <a:spcBef>
                <a:spcPts val="0"/>
              </a:spcBef>
              <a:buSzPct val="100000"/>
            </a:pPr>
            <a:r>
              <a:rPr lang="en" sz="1800"/>
              <a:t>Many healthcare jobs are good ways of gaining clinical exposure in place of shadowing</a:t>
            </a:r>
          </a:p>
          <a:p>
            <a:pPr indent="-342900" lvl="0" marL="457200" rtl="0">
              <a:spcBef>
                <a:spcPts val="0"/>
              </a:spcBef>
              <a:buSzPct val="100000"/>
            </a:pPr>
            <a:r>
              <a:rPr lang="en" sz="1800"/>
              <a:t>Close to half of medical school matriculants have taken a gap year (average age of matriculants is 23 and approaching 24 according to the AAMC)</a:t>
            </a:r>
          </a:p>
          <a:p>
            <a:pPr indent="-342900" lvl="0" marL="457200" rtl="0">
              <a:spcBef>
                <a:spcPts val="0"/>
              </a:spcBef>
              <a:buSzPct val="100000"/>
            </a:pPr>
            <a:r>
              <a:rPr lang="en" sz="1800"/>
              <a:t>Money….you can get paid and improve your medical school app at the same time</a:t>
            </a:r>
          </a:p>
          <a:p>
            <a:pPr lvl="0">
              <a:spcBef>
                <a:spcPts val="0"/>
              </a:spcBef>
              <a:buNone/>
            </a:pPr>
            <a:r>
              <a:t/>
            </a:r>
            <a:endParaRPr/>
          </a:p>
        </p:txBody>
      </p:sp>
      <p:sp>
        <p:nvSpPr>
          <p:cNvPr id="66" name="Shape 66"/>
          <p:cNvSpPr txBox="1"/>
          <p:nvPr>
            <p:ph idx="2" type="body"/>
          </p:nvPr>
        </p:nvSpPr>
        <p:spPr>
          <a:xfrm>
            <a:off x="4832400" y="1152475"/>
            <a:ext cx="3999900" cy="3416400"/>
          </a:xfrm>
          <a:prstGeom prst="rect">
            <a:avLst/>
          </a:prstGeom>
        </p:spPr>
        <p:txBody>
          <a:bodyPr anchorCtr="0" anchor="t" bIns="91425" lIns="91425" rIns="91425" tIns="91425">
            <a:noAutofit/>
          </a:bodyPr>
          <a:lstStyle/>
          <a:p>
            <a:pPr indent="-342900" lvl="0" marL="457200" rtl="0">
              <a:spcBef>
                <a:spcPts val="0"/>
              </a:spcBef>
              <a:buSzPct val="100000"/>
            </a:pPr>
            <a:r>
              <a:rPr lang="en" sz="1800"/>
              <a:t>You can make connections to physicians/other healthcare professionals through these positions</a:t>
            </a:r>
          </a:p>
          <a:p>
            <a:pPr indent="-342900" lvl="0" marL="457200">
              <a:spcBef>
                <a:spcPts val="0"/>
              </a:spcBef>
              <a:buSzPct val="100000"/>
            </a:pPr>
            <a:r>
              <a:rPr lang="en" sz="1800"/>
              <a:t>Successfully balancing a position with school shows off responsibility and time-management skills</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311700" y="445025"/>
            <a:ext cx="8520600" cy="623400"/>
          </a:xfrm>
          <a:prstGeom prst="rect">
            <a:avLst/>
          </a:prstGeom>
        </p:spPr>
        <p:txBody>
          <a:bodyPr anchorCtr="0" anchor="t" bIns="91425" lIns="91425" rIns="91425" tIns="91425">
            <a:noAutofit/>
          </a:bodyPr>
          <a:lstStyle/>
          <a:p>
            <a:pPr lvl="0">
              <a:spcBef>
                <a:spcPts val="0"/>
              </a:spcBef>
              <a:buNone/>
            </a:pPr>
            <a:r>
              <a:rPr lang="en"/>
              <a:t>Matthew Bennett: EMT</a:t>
            </a:r>
          </a:p>
        </p:txBody>
      </p:sp>
      <p:sp>
        <p:nvSpPr>
          <p:cNvPr id="72" name="Shape 72"/>
          <p:cNvSpPr txBox="1"/>
          <p:nvPr>
            <p:ph idx="1" type="body"/>
          </p:nvPr>
        </p:nvSpPr>
        <p:spPr>
          <a:xfrm>
            <a:off x="311700" y="1152475"/>
            <a:ext cx="3999900" cy="3416400"/>
          </a:xfrm>
          <a:prstGeom prst="rect">
            <a:avLst/>
          </a:prstGeom>
        </p:spPr>
        <p:txBody>
          <a:bodyPr anchorCtr="0" anchor="t" bIns="91425" lIns="91425" rIns="91425" tIns="91425">
            <a:noAutofit/>
          </a:bodyPr>
          <a:lstStyle/>
          <a:p>
            <a:pPr indent="-228600" lvl="0" marL="457200" rtl="0">
              <a:spcBef>
                <a:spcPts val="0"/>
              </a:spcBef>
            </a:pPr>
            <a:r>
              <a:rPr lang="en"/>
              <a:t>How you were trained: Fire Level 1 and EMT Basic</a:t>
            </a:r>
          </a:p>
          <a:p>
            <a:pPr indent="-228600" lvl="0" marL="457200" rtl="0">
              <a:spcBef>
                <a:spcPts val="0"/>
              </a:spcBef>
            </a:pPr>
            <a:r>
              <a:rPr lang="en"/>
              <a:t>Training time: 240 hours, can go to local fire department for training or specialized schools (Tri-C and the 7-week Fire Academy, Stark State, etc.)</a:t>
            </a:r>
          </a:p>
          <a:p>
            <a:pPr indent="-228600" lvl="0" marL="457200" rtl="0">
              <a:spcBef>
                <a:spcPts val="0"/>
              </a:spcBef>
            </a:pPr>
            <a:r>
              <a:rPr lang="en"/>
              <a:t>Commitment: 80% medical, 20% fire, 12-hour shifts several times a week (less in same cases), AVOID ABANDONMENT</a:t>
            </a:r>
          </a:p>
          <a:p>
            <a:pPr indent="-228600" lvl="0" marL="457200" rtl="0">
              <a:spcBef>
                <a:spcPts val="0"/>
              </a:spcBef>
            </a:pPr>
            <a:r>
              <a:rPr lang="en"/>
              <a:t>Pay: $10-25/hr</a:t>
            </a:r>
          </a:p>
        </p:txBody>
      </p:sp>
      <p:sp>
        <p:nvSpPr>
          <p:cNvPr id="73" name="Shape 73"/>
          <p:cNvSpPr txBox="1"/>
          <p:nvPr>
            <p:ph idx="2" type="body"/>
          </p:nvPr>
        </p:nvSpPr>
        <p:spPr>
          <a:xfrm>
            <a:off x="4832400" y="1152475"/>
            <a:ext cx="3999900" cy="3416400"/>
          </a:xfrm>
          <a:prstGeom prst="rect">
            <a:avLst/>
          </a:prstGeom>
        </p:spPr>
        <p:txBody>
          <a:bodyPr anchorCtr="0" anchor="t" bIns="91425" lIns="91425" rIns="91425" tIns="91425">
            <a:noAutofit/>
          </a:bodyPr>
          <a:lstStyle/>
          <a:p>
            <a:pPr indent="-228600" lvl="0" marL="457200" rtl="0">
              <a:spcBef>
                <a:spcPts val="0"/>
              </a:spcBef>
            </a:pPr>
            <a:r>
              <a:rPr lang="en"/>
              <a:t>Enjoyable? YES</a:t>
            </a:r>
          </a:p>
          <a:p>
            <a:pPr indent="-228600" lvl="0" marL="457200" rtl="0">
              <a:spcBef>
                <a:spcPts val="0"/>
              </a:spcBef>
            </a:pPr>
            <a:r>
              <a:rPr lang="en"/>
              <a:t>Ease of obtaining job after training: Yes, a lot of areas are underserved</a:t>
            </a:r>
          </a:p>
          <a:p>
            <a:pPr indent="-228600" lvl="0" marL="457200">
              <a:spcBef>
                <a:spcPts val="0"/>
              </a:spcBef>
            </a:pPr>
            <a:r>
              <a:rPr lang="en"/>
              <a:t>Other Important Notes/Points: “Crazy situations,” definitely a balancing act with classwork, appreciate life more, EMT Basic Course offered through Kent/Hudson FD</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623400"/>
          </a:xfrm>
          <a:prstGeom prst="rect">
            <a:avLst/>
          </a:prstGeom>
        </p:spPr>
        <p:txBody>
          <a:bodyPr anchorCtr="0" anchor="t" bIns="91425" lIns="91425" rIns="91425" tIns="91425">
            <a:noAutofit/>
          </a:bodyPr>
          <a:lstStyle/>
          <a:p>
            <a:pPr lvl="0">
              <a:spcBef>
                <a:spcPts val="0"/>
              </a:spcBef>
              <a:buNone/>
            </a:pPr>
            <a:r>
              <a:rPr lang="en"/>
              <a:t>Emily Cannon &amp; Shelby Kelemen: Scribes</a:t>
            </a:r>
          </a:p>
        </p:txBody>
      </p:sp>
      <p:sp>
        <p:nvSpPr>
          <p:cNvPr id="79" name="Shape 79"/>
          <p:cNvSpPr txBox="1"/>
          <p:nvPr>
            <p:ph idx="1" type="body"/>
          </p:nvPr>
        </p:nvSpPr>
        <p:spPr>
          <a:xfrm>
            <a:off x="311700" y="1068425"/>
            <a:ext cx="3999900" cy="3867900"/>
          </a:xfrm>
          <a:prstGeom prst="rect">
            <a:avLst/>
          </a:prstGeom>
        </p:spPr>
        <p:txBody>
          <a:bodyPr anchorCtr="0" anchor="t" bIns="91425" lIns="91425" rIns="91425" tIns="91425">
            <a:noAutofit/>
          </a:bodyPr>
          <a:lstStyle/>
          <a:p>
            <a:pPr indent="-228600" lvl="0" marL="457200" rtl="0">
              <a:spcBef>
                <a:spcPts val="0"/>
              </a:spcBef>
            </a:pPr>
            <a:r>
              <a:rPr lang="en"/>
              <a:t>How you were trained: “Scribe Bible” after an entrance test, on-floor training with a senior scribe</a:t>
            </a:r>
          </a:p>
          <a:p>
            <a:pPr indent="-228600" lvl="0" marL="457200" rtl="0">
              <a:spcBef>
                <a:spcPts val="0"/>
              </a:spcBef>
            </a:pPr>
            <a:r>
              <a:rPr lang="en"/>
              <a:t>Training time: July-September being supervised on the floor, actual classroom training time about one month (can be over the summer), day-to-day training varies, need to be flexible w/training and job, may also be online training</a:t>
            </a:r>
          </a:p>
          <a:p>
            <a:pPr indent="-228600" lvl="0" marL="457200" rtl="0">
              <a:spcBef>
                <a:spcPts val="0"/>
              </a:spcBef>
            </a:pPr>
            <a:r>
              <a:rPr lang="en"/>
              <a:t>Commitment: YOU CAN BE SUED IF YOU FUCK UP (do not take it lightly), firings happen and people quit (but not everyone), required to work two shifts per week (can be overnight)</a:t>
            </a:r>
          </a:p>
          <a:p>
            <a:pPr indent="-228600" lvl="0" marL="457200" rtl="0">
              <a:spcBef>
                <a:spcPts val="0"/>
              </a:spcBef>
            </a:pPr>
            <a:r>
              <a:rPr lang="en"/>
              <a:t>Pay: $10/hr (you are students after all)</a:t>
            </a:r>
          </a:p>
          <a:p>
            <a:pPr lvl="0">
              <a:spcBef>
                <a:spcPts val="0"/>
              </a:spcBef>
              <a:buNone/>
            </a:pPr>
            <a:r>
              <a:t/>
            </a:r>
            <a:endParaRPr/>
          </a:p>
        </p:txBody>
      </p:sp>
      <p:sp>
        <p:nvSpPr>
          <p:cNvPr id="80" name="Shape 80"/>
          <p:cNvSpPr txBox="1"/>
          <p:nvPr>
            <p:ph idx="2" type="body"/>
          </p:nvPr>
        </p:nvSpPr>
        <p:spPr>
          <a:xfrm>
            <a:off x="4832400" y="1068475"/>
            <a:ext cx="3999900" cy="3648900"/>
          </a:xfrm>
          <a:prstGeom prst="rect">
            <a:avLst/>
          </a:prstGeom>
        </p:spPr>
        <p:txBody>
          <a:bodyPr anchorCtr="0" anchor="t" bIns="91425" lIns="91425" rIns="91425" tIns="91425">
            <a:noAutofit/>
          </a:bodyPr>
          <a:lstStyle/>
          <a:p>
            <a:pPr indent="-228600" lvl="0" marL="457200" rtl="0">
              <a:spcBef>
                <a:spcPts val="0"/>
              </a:spcBef>
            </a:pPr>
            <a:r>
              <a:rPr lang="en"/>
              <a:t>Enjoyable? YES (if you are not fired or quit), get independent experiences on occasion</a:t>
            </a:r>
          </a:p>
          <a:p>
            <a:pPr indent="-228600" lvl="0" marL="457200" rtl="0">
              <a:spcBef>
                <a:spcPts val="0"/>
              </a:spcBef>
            </a:pPr>
            <a:r>
              <a:rPr lang="en"/>
              <a:t>Ease of obtaining job after training: Depends on the area, check scribe company websites (ScribeAmerica, ABC Scribe, etc.)</a:t>
            </a:r>
          </a:p>
          <a:p>
            <a:pPr indent="-228600" lvl="0" marL="457200" rtl="0">
              <a:spcBef>
                <a:spcPts val="0"/>
              </a:spcBef>
            </a:pPr>
            <a:r>
              <a:rPr lang="en"/>
              <a:t>Other Important Notes/Points: Scribes chart for physicians and PAs, can differential diagnosis, many good stories, balancing issue (as always), may or may not need Medical Terminology credit, commitment of 2 years, of part-time or 1 year full-time, “pretty damn good” for medical schools</a:t>
            </a:r>
          </a:p>
          <a:p>
            <a:pPr lvl="0">
              <a:spcBef>
                <a:spcPts val="0"/>
              </a:spcBef>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title"/>
          </p:nvPr>
        </p:nvSpPr>
        <p:spPr>
          <a:xfrm>
            <a:off x="311700" y="445025"/>
            <a:ext cx="8520600" cy="623400"/>
          </a:xfrm>
          <a:prstGeom prst="rect">
            <a:avLst/>
          </a:prstGeom>
        </p:spPr>
        <p:txBody>
          <a:bodyPr anchorCtr="0" anchor="t" bIns="91425" lIns="91425" rIns="91425" tIns="91425">
            <a:noAutofit/>
          </a:bodyPr>
          <a:lstStyle/>
          <a:p>
            <a:pPr lvl="0" rtl="0">
              <a:spcBef>
                <a:spcPts val="0"/>
              </a:spcBef>
              <a:buNone/>
            </a:pPr>
            <a:r>
              <a:rPr lang="en"/>
              <a:t>Other Related Jobs</a:t>
            </a:r>
          </a:p>
        </p:txBody>
      </p:sp>
      <p:sp>
        <p:nvSpPr>
          <p:cNvPr id="86" name="Shape 86"/>
          <p:cNvSpPr txBox="1"/>
          <p:nvPr>
            <p:ph idx="1" type="body"/>
          </p:nvPr>
        </p:nvSpPr>
        <p:spPr>
          <a:xfrm>
            <a:off x="311700" y="1152475"/>
            <a:ext cx="3999900" cy="3416400"/>
          </a:xfrm>
          <a:prstGeom prst="rect">
            <a:avLst/>
          </a:prstGeom>
        </p:spPr>
        <p:txBody>
          <a:bodyPr anchorCtr="0" anchor="t" bIns="91425" lIns="91425" rIns="91425" tIns="91425">
            <a:noAutofit/>
          </a:bodyPr>
          <a:lstStyle/>
          <a:p>
            <a:pPr indent="-228600" lvl="0" marL="457200" rtl="0">
              <a:spcBef>
                <a:spcPts val="0"/>
              </a:spcBef>
            </a:pPr>
            <a:r>
              <a:rPr lang="en"/>
              <a:t>Pharmacy Tech (Alyssa Tarr)</a:t>
            </a:r>
          </a:p>
          <a:p>
            <a:pPr indent="-228600" lvl="0" marL="457200" rtl="0">
              <a:spcBef>
                <a:spcPts val="0"/>
              </a:spcBef>
            </a:pPr>
            <a:r>
              <a:rPr lang="en"/>
              <a:t>Research Assistant (Jessica Jubec)</a:t>
            </a:r>
          </a:p>
          <a:p>
            <a:pPr indent="-228600" lvl="0" marL="457200" rtl="0">
              <a:spcBef>
                <a:spcPts val="0"/>
              </a:spcBef>
            </a:pPr>
            <a:r>
              <a:rPr lang="en"/>
              <a:t>Phlebotomist (Lauren Robinson)</a:t>
            </a:r>
          </a:p>
        </p:txBody>
      </p:sp>
      <p:sp>
        <p:nvSpPr>
          <p:cNvPr id="87" name="Shape 87"/>
          <p:cNvSpPr txBox="1"/>
          <p:nvPr>
            <p:ph idx="2" type="body"/>
          </p:nvPr>
        </p:nvSpPr>
        <p:spPr>
          <a:xfrm>
            <a:off x="4832400" y="1152475"/>
            <a:ext cx="3999900" cy="34164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