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5143500" cx="9144000"/>
  <p:notesSz cx="6858000" cy="9144000"/>
  <p:embeddedFontLst>
    <p:embeddedFont>
      <p:font typeface="Playfair Display"/>
      <p:regular r:id="rId12"/>
      <p:bold r:id="rId13"/>
      <p:italic r:id="rId14"/>
      <p:boldItalic r:id="rId15"/>
    </p:embeddedFont>
    <p:embeddedFont>
      <p:font typeface="Lato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PlayfairDisplay-bold.fntdata"/><Relationship Id="rId12" Type="http://schemas.openxmlformats.org/officeDocument/2006/relationships/font" Target="fonts/PlayfairDisplay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PlayfairDisplay-boldItalic.fntdata"/><Relationship Id="rId14" Type="http://schemas.openxmlformats.org/officeDocument/2006/relationships/font" Target="fonts/PlayfairDisplay-italic.fntdata"/><Relationship Id="rId17" Type="http://schemas.openxmlformats.org/officeDocument/2006/relationships/font" Target="fonts/Lato-bold.fntdata"/><Relationship Id="rId16" Type="http://schemas.openxmlformats.org/officeDocument/2006/relationships/font" Target="fonts/Lato-regular.fntdata"/><Relationship Id="rId5" Type="http://schemas.openxmlformats.org/officeDocument/2006/relationships/slide" Target="slides/slide1.xml"/><Relationship Id="rId19" Type="http://schemas.openxmlformats.org/officeDocument/2006/relationships/font" Target="fonts/Lato-boldItalic.fntdata"/><Relationship Id="rId6" Type="http://schemas.openxmlformats.org/officeDocument/2006/relationships/slide" Target="slides/slide2.xml"/><Relationship Id="rId18" Type="http://schemas.openxmlformats.org/officeDocument/2006/relationships/font" Target="fonts/Lato-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2749050" y="748800"/>
            <a:ext cx="3645900" cy="3645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2992950" y="992700"/>
            <a:ext cx="3158100" cy="3158100"/>
          </a:xfrm>
          <a:prstGeom prst="rect">
            <a:avLst/>
          </a:prstGeom>
          <a:noFill/>
          <a:ln cap="flat" cmpd="sng" w="2857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 txBox="1"/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3096362" y="3266930"/>
            <a:ext cx="2951400" cy="701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Playfair Display"/>
              <a:buNone/>
              <a:defRPr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0" name="Shape 50"/>
          <p:cNvSpPr txBox="1"/>
          <p:nvPr>
            <p:ph type="title"/>
          </p:nvPr>
        </p:nvSpPr>
        <p:spPr>
          <a:xfrm>
            <a:off x="311700" y="1233100"/>
            <a:ext cx="8520600" cy="16101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311700" y="2919450"/>
            <a:ext cx="8520600" cy="1071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dk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>
            <a:off x="509550" y="1423875"/>
            <a:ext cx="8124900" cy="17982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6" name="Shape 26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311700" y="1391377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dk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1" name="Shape 41"/>
          <p:cNvSpPr txBox="1"/>
          <p:nvPr>
            <p:ph type="title"/>
          </p:nvPr>
        </p:nvSpPr>
        <p:spPr>
          <a:xfrm>
            <a:off x="265500" y="1107950"/>
            <a:ext cx="4045200" cy="1683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2" name="Shape 42"/>
          <p:cNvSpPr txBox="1"/>
          <p:nvPr>
            <p:ph idx="1" type="subTitle"/>
          </p:nvPr>
        </p:nvSpPr>
        <p:spPr>
          <a:xfrm>
            <a:off x="265500" y="2845200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43" name="Shape 43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Lato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Medicare Parts C and D</a:t>
            </a:r>
          </a:p>
        </p:txBody>
      </p:sp>
      <p:sp>
        <p:nvSpPr>
          <p:cNvPr id="60" name="Shape 60"/>
          <p:cNvSpPr txBox="1"/>
          <p:nvPr>
            <p:ph idx="1" type="subTitle"/>
          </p:nvPr>
        </p:nvSpPr>
        <p:spPr>
          <a:xfrm>
            <a:off x="3096362" y="3266930"/>
            <a:ext cx="2951400" cy="701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Jonathan Markle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 Review</a:t>
            </a:r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Medicare is a single-payer health insurance program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Is an entitlement for those 65 and older as well as some other groups (see last presentation)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Part A covers hospital benefits (mandatory enrollment)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Part B covers most physician and outpatient costs (voluntary enrollment)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Funded through a payroll tax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Medicare Part C: Background</a:t>
            </a:r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NOT a part of the original three-layer cake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Passed during the Reagan era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Vocabulary: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 u="sng"/>
              <a:t>HMO:</a:t>
            </a:r>
            <a:r>
              <a:rPr lang="en"/>
              <a:t> Health Maintenance Organization (health insurance where subscribers pay an agreed-upon fee in order for services from healthcare workers registered with the organization’s “network”</a:t>
            </a:r>
          </a:p>
          <a:p>
            <a:pPr indent="-228600" lvl="1" marL="914400">
              <a:spcBef>
                <a:spcPts val="0"/>
              </a:spcBef>
            </a:pPr>
            <a:r>
              <a:rPr lang="en" u="sng"/>
              <a:t>PPO:</a:t>
            </a:r>
            <a:r>
              <a:rPr lang="en"/>
              <a:t> Participating Provider Organization (the network of healthcare workers who have agreed to provide care for the above third party)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Medicare Part C</a:t>
            </a:r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NOT a separate benefit but rather an alternative avenue to obtain Medicare benefits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Allows private health insurance companies to provide Medicare benefits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These HMOs and PPOs are known together as Medicare Advantage plans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Advantage Plans must offer at least the same benefits as so-called “Original Medicare” (Part A and B)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May offer additional benefits (vision, dental, etc.)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Can have different rules, costs, and coverage restrictions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Remember: this is still PRIVATE insurance</a:t>
            </a:r>
          </a:p>
          <a:p>
            <a:pPr indent="-228600" lvl="1" marL="914400">
              <a:spcBef>
                <a:spcPts val="0"/>
              </a:spcBef>
            </a:pPr>
            <a:r>
              <a:rPr lang="en"/>
              <a:t>The HMOs are attempting to make a profit and as such tend to create “conservative” provider networks (providers that have historically ordered fewer medical tests and procedures) in an effort to keep costs down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Medicare Part D</a:t>
            </a:r>
          </a:p>
        </p:txBody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Repeatedly added in and taken out of the system over the years (back in as of 2003)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Provides outpatient prescription drug coverage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Like Part C in that it is offered through private health insurance companies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Voluntary participation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If you want it, you must choose coverage that works with the other Medicare benefits you currently receive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Most people with Original Medicare do this by buying a stand-alone Part D plan known as a PDP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An Important Trend to Note</a:t>
            </a:r>
          </a:p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Parts C and D expanded access and benefits while simultaneously making the system somewhat less of a single-payer system (lesser degree)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Whether this is a good or bad thing is for you to decide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So What Can I Take From  All This?</a:t>
            </a:r>
          </a:p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Knowledge!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Once I present on Medicaid (next week), I can ask some questions from medical school interviews about both pieces of legislation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oral">
  <a:themeElements>
    <a:clrScheme name="Coral">
      <a:dk1>
        <a:srgbClr val="F55E61"/>
      </a:dk1>
      <a:lt1>
        <a:srgbClr val="FFFFFF"/>
      </a:lt1>
      <a:dk2>
        <a:srgbClr val="5E696C"/>
      </a:dk2>
      <a:lt2>
        <a:srgbClr val="BFC7CA"/>
      </a:lt2>
      <a:accent1>
        <a:srgbClr val="1E2D31"/>
      </a:accent1>
      <a:accent2>
        <a:srgbClr val="273C42"/>
      </a:accent2>
      <a:accent3>
        <a:srgbClr val="83D061"/>
      </a:accent3>
      <a:accent4>
        <a:srgbClr val="F6CD4C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