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5143500" cx="9144000"/>
  <p:notesSz cx="6858000" cy="9144000"/>
  <p:embeddedFontLst>
    <p:embeddedFont>
      <p:font typeface="Average"/>
      <p:regular r:id="rId16"/>
    </p:embeddedFont>
    <p:embeddedFont>
      <p:font typeface="Oswald"/>
      <p:regular r:id="rId17"/>
      <p:bold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Oswald-regular.fntdata"/><Relationship Id="rId16" Type="http://schemas.openxmlformats.org/officeDocument/2006/relationships/font" Target="fonts/Average-regular.fntdata"/><Relationship Id="rId5" Type="http://schemas.openxmlformats.org/officeDocument/2006/relationships/slide" Target="slides/slide1.xml"/><Relationship Id="rId6" Type="http://schemas.openxmlformats.org/officeDocument/2006/relationships/slide" Target="slides/slide2.xml"/><Relationship Id="rId18" Type="http://schemas.openxmlformats.org/officeDocument/2006/relationships/font" Target="fonts/Oswald-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6" name="Shape 11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 name="Shape 60"/>
        <p:cNvGrpSpPr/>
        <p:nvPr/>
      </p:nvGrpSpPr>
      <p:grpSpPr>
        <a:xfrm>
          <a:off x="0" y="0"/>
          <a:ext cx="0" cy="0"/>
          <a:chOff x="0" y="0"/>
          <a:chExt cx="0" cy="0"/>
        </a:xfrm>
      </p:grpSpPr>
      <p:sp>
        <p:nvSpPr>
          <p:cNvPr id="61" name="Shape 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2" name="Shape 6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4" name="Shape 7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 name="Shape 78"/>
        <p:cNvGrpSpPr/>
        <p:nvPr/>
      </p:nvGrpSpPr>
      <p:grpSpPr>
        <a:xfrm>
          <a:off x="0" y="0"/>
          <a:ext cx="0" cy="0"/>
          <a:chOff x="0" y="0"/>
          <a:chExt cx="0" cy="0"/>
        </a:xfrm>
      </p:grpSpPr>
      <p:sp>
        <p:nvSpPr>
          <p:cNvPr id="79" name="Shape 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0" name="Shape 8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6" name="Shape 8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2" name="Shape 9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grpSp>
        <p:nvGrpSpPr>
          <p:cNvPr id="10" name="Shape 10"/>
          <p:cNvGrpSpPr/>
          <p:nvPr/>
        </p:nvGrpSpPr>
        <p:grpSpPr>
          <a:xfrm>
            <a:off x="4350278" y="2855377"/>
            <a:ext cx="443588" cy="105632"/>
            <a:chOff x="4137525" y="2915950"/>
            <a:chExt cx="869100" cy="207000"/>
          </a:xfrm>
        </p:grpSpPr>
        <p:sp>
          <p:nvSpPr>
            <p:cNvPr id="11" name="Shape 11"/>
            <p:cNvSpPr/>
            <p:nvPr/>
          </p:nvSpPr>
          <p:spPr>
            <a:xfrm>
              <a:off x="4468575" y="2915950"/>
              <a:ext cx="207000" cy="207000"/>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2" name="Shape 12"/>
            <p:cNvSpPr/>
            <p:nvPr/>
          </p:nvSpPr>
          <p:spPr>
            <a:xfrm>
              <a:off x="4799625" y="2915950"/>
              <a:ext cx="207000" cy="207000"/>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3" name="Shape 13"/>
            <p:cNvSpPr/>
            <p:nvPr/>
          </p:nvSpPr>
          <p:spPr>
            <a:xfrm>
              <a:off x="4137525" y="2915950"/>
              <a:ext cx="207000" cy="207000"/>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sp>
        <p:nvSpPr>
          <p:cNvPr id="14" name="Shape 14"/>
          <p:cNvSpPr txBox="1"/>
          <p:nvPr>
            <p:ph type="ctrTitle"/>
          </p:nvPr>
        </p:nvSpPr>
        <p:spPr>
          <a:xfrm>
            <a:off x="671257" y="990800"/>
            <a:ext cx="7801500" cy="1730100"/>
          </a:xfrm>
          <a:prstGeom prst="rect">
            <a:avLst/>
          </a:prstGeom>
        </p:spPr>
        <p:txBody>
          <a:bodyPr anchorCtr="0" anchor="b"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5" name="Shape 15"/>
          <p:cNvSpPr txBox="1"/>
          <p:nvPr>
            <p:ph idx="1" type="subTitle"/>
          </p:nvPr>
        </p:nvSpPr>
        <p:spPr>
          <a:xfrm>
            <a:off x="671250" y="3174875"/>
            <a:ext cx="78015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16" name="Shape 16"/>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9" name="Shape 49"/>
        <p:cNvGrpSpPr/>
        <p:nvPr/>
      </p:nvGrpSpPr>
      <p:grpSpPr>
        <a:xfrm>
          <a:off x="0" y="0"/>
          <a:ext cx="0" cy="0"/>
          <a:chOff x="0" y="0"/>
          <a:chExt cx="0" cy="0"/>
        </a:xfrm>
      </p:grpSpPr>
      <p:sp>
        <p:nvSpPr>
          <p:cNvPr id="50" name="Shape 50"/>
          <p:cNvSpPr txBox="1"/>
          <p:nvPr>
            <p:ph type="title"/>
          </p:nvPr>
        </p:nvSpPr>
        <p:spPr>
          <a:xfrm>
            <a:off x="311700" y="1255275"/>
            <a:ext cx="8520600" cy="18906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51" name="Shape 51"/>
          <p:cNvSpPr txBox="1"/>
          <p:nvPr>
            <p:ph idx="1" type="body"/>
          </p:nvPr>
        </p:nvSpPr>
        <p:spPr>
          <a:xfrm>
            <a:off x="311700" y="32284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7" name="Shape 17"/>
        <p:cNvGrpSpPr/>
        <p:nvPr/>
      </p:nvGrpSpPr>
      <p:grpSpPr>
        <a:xfrm>
          <a:off x="0" y="0"/>
          <a:ext cx="0" cy="0"/>
          <a:chOff x="0" y="0"/>
          <a:chExt cx="0" cy="0"/>
        </a:xfrm>
      </p:grpSpPr>
      <p:sp>
        <p:nvSpPr>
          <p:cNvPr id="18" name="Shape 18"/>
          <p:cNvSpPr txBox="1"/>
          <p:nvPr>
            <p:ph type="title"/>
          </p:nvPr>
        </p:nvSpPr>
        <p:spPr>
          <a:xfrm>
            <a:off x="671250" y="2141250"/>
            <a:ext cx="7852200" cy="8610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9" name="Shape 19"/>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6" name="Shape 26"/>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9" name="Shape 29"/>
        <p:cNvGrpSpPr/>
        <p:nvPr/>
      </p:nvGrpSpPr>
      <p:grpSpPr>
        <a:xfrm>
          <a:off x="0" y="0"/>
          <a:ext cx="0" cy="0"/>
          <a:chOff x="0" y="0"/>
          <a:chExt cx="0" cy="0"/>
        </a:xfrm>
      </p:grpSpPr>
      <p:sp>
        <p:nvSpPr>
          <p:cNvPr id="30" name="Shape 30"/>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1" name="Shape 31"/>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2" name="Shape 32"/>
        <p:cNvGrpSpPr/>
        <p:nvPr/>
      </p:nvGrpSpPr>
      <p:grpSpPr>
        <a:xfrm>
          <a:off x="0" y="0"/>
          <a:ext cx="0" cy="0"/>
          <a:chOff x="0" y="0"/>
          <a:chExt cx="0" cy="0"/>
        </a:xfrm>
      </p:grpSpPr>
      <p:sp>
        <p:nvSpPr>
          <p:cNvPr id="33" name="Shape 33"/>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4" name="Shape 34"/>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5" name="Shape 35"/>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6" name="Shape 36"/>
        <p:cNvGrpSpPr/>
        <p:nvPr/>
      </p:nvGrpSpPr>
      <p:grpSpPr>
        <a:xfrm>
          <a:off x="0" y="0"/>
          <a:ext cx="0" cy="0"/>
          <a:chOff x="0" y="0"/>
          <a:chExt cx="0" cy="0"/>
        </a:xfrm>
      </p:grpSpPr>
      <p:sp>
        <p:nvSpPr>
          <p:cNvPr id="37" name="Shape 37"/>
          <p:cNvSpPr txBox="1"/>
          <p:nvPr>
            <p:ph type="title"/>
          </p:nvPr>
        </p:nvSpPr>
        <p:spPr>
          <a:xfrm>
            <a:off x="490250" y="526350"/>
            <a:ext cx="6227100" cy="4090800"/>
          </a:xfrm>
          <a:prstGeom prst="rect">
            <a:avLst/>
          </a:prstGeom>
        </p:spPr>
        <p:txBody>
          <a:bodyPr anchorCtr="0" anchor="ctr"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38" name="Shape 38"/>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9" name="Shape 39"/>
        <p:cNvGrpSpPr/>
        <p:nvPr/>
      </p:nvGrpSpPr>
      <p:grpSpPr>
        <a:xfrm>
          <a:off x="0" y="0"/>
          <a:ext cx="0" cy="0"/>
          <a:chOff x="0" y="0"/>
          <a:chExt cx="0" cy="0"/>
        </a:xfrm>
      </p:grpSpPr>
      <p:sp>
        <p:nvSpPr>
          <p:cNvPr id="40" name="Shape 40"/>
          <p:cNvSpPr/>
          <p:nvPr/>
        </p:nvSpPr>
        <p:spPr>
          <a:xfrm>
            <a:off x="4572000" y="0"/>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1" name="Shape 41"/>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2" name="Shape 42"/>
          <p:cNvSpPr txBox="1"/>
          <p:nvPr>
            <p:ph type="title"/>
          </p:nvPr>
        </p:nvSpPr>
        <p:spPr>
          <a:xfrm>
            <a:off x="265500" y="1081400"/>
            <a:ext cx="4045200" cy="1710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3" name="Shape 43"/>
          <p:cNvSpPr txBox="1"/>
          <p:nvPr>
            <p:ph idx="1" type="subTitle"/>
          </p:nvPr>
        </p:nvSpPr>
        <p:spPr>
          <a:xfrm>
            <a:off x="265500" y="2845200"/>
            <a:ext cx="4045200" cy="1345500"/>
          </a:xfrm>
          <a:prstGeom prst="rect">
            <a:avLst/>
          </a:prstGeom>
        </p:spPr>
        <p:txBody>
          <a:bodyPr anchorCtr="0" anchor="t" bIns="91425" lIns="91425" rIns="91425" tIns="91425"/>
          <a:lstStyle>
            <a:lvl1pPr lvl="0" algn="ctr">
              <a:lnSpc>
                <a:spcPct val="100000"/>
              </a:lnSpc>
              <a:spcBef>
                <a:spcPts val="0"/>
              </a:spcBef>
              <a:spcAft>
                <a:spcPts val="0"/>
              </a:spcAft>
              <a:buClr>
                <a:schemeClr val="dk1"/>
              </a:buClr>
              <a:buSzPct val="100000"/>
              <a:buNone/>
              <a:defRPr sz="2100">
                <a:solidFill>
                  <a:schemeClr val="dk1"/>
                </a:solidFill>
              </a:defRPr>
            </a:lvl1pPr>
            <a:lvl2pPr lvl="1" algn="ctr">
              <a:lnSpc>
                <a:spcPct val="100000"/>
              </a:lnSpc>
              <a:spcBef>
                <a:spcPts val="0"/>
              </a:spcBef>
              <a:spcAft>
                <a:spcPts val="0"/>
              </a:spcAft>
              <a:buClr>
                <a:schemeClr val="dk1"/>
              </a:buClr>
              <a:buSzPct val="100000"/>
              <a:buNone/>
              <a:defRPr sz="2100">
                <a:solidFill>
                  <a:schemeClr val="dk1"/>
                </a:solidFill>
              </a:defRPr>
            </a:lvl2pPr>
            <a:lvl3pPr lvl="2" algn="ctr">
              <a:lnSpc>
                <a:spcPct val="100000"/>
              </a:lnSpc>
              <a:spcBef>
                <a:spcPts val="0"/>
              </a:spcBef>
              <a:spcAft>
                <a:spcPts val="0"/>
              </a:spcAft>
              <a:buClr>
                <a:schemeClr val="dk1"/>
              </a:buClr>
              <a:buSzPct val="100000"/>
              <a:buNone/>
              <a:defRPr sz="2100">
                <a:solidFill>
                  <a:schemeClr val="dk1"/>
                </a:solidFill>
              </a:defRPr>
            </a:lvl3pPr>
            <a:lvl4pPr lvl="3" algn="ctr">
              <a:lnSpc>
                <a:spcPct val="100000"/>
              </a:lnSpc>
              <a:spcBef>
                <a:spcPts val="0"/>
              </a:spcBef>
              <a:spcAft>
                <a:spcPts val="0"/>
              </a:spcAft>
              <a:buClr>
                <a:schemeClr val="dk1"/>
              </a:buClr>
              <a:buSzPct val="100000"/>
              <a:buNone/>
              <a:defRPr sz="2100">
                <a:solidFill>
                  <a:schemeClr val="dk1"/>
                </a:solidFill>
              </a:defRPr>
            </a:lvl4pPr>
            <a:lvl5pPr lvl="4" algn="ctr">
              <a:lnSpc>
                <a:spcPct val="100000"/>
              </a:lnSpc>
              <a:spcBef>
                <a:spcPts val="0"/>
              </a:spcBef>
              <a:spcAft>
                <a:spcPts val="0"/>
              </a:spcAft>
              <a:buClr>
                <a:schemeClr val="dk1"/>
              </a:buClr>
              <a:buSzPct val="100000"/>
              <a:buNone/>
              <a:defRPr sz="2100">
                <a:solidFill>
                  <a:schemeClr val="dk1"/>
                </a:solidFill>
              </a:defRPr>
            </a:lvl5pPr>
            <a:lvl6pPr lvl="5" algn="ctr">
              <a:lnSpc>
                <a:spcPct val="100000"/>
              </a:lnSpc>
              <a:spcBef>
                <a:spcPts val="0"/>
              </a:spcBef>
              <a:spcAft>
                <a:spcPts val="0"/>
              </a:spcAft>
              <a:buClr>
                <a:schemeClr val="dk1"/>
              </a:buClr>
              <a:buSzPct val="100000"/>
              <a:buNone/>
              <a:defRPr sz="2100">
                <a:solidFill>
                  <a:schemeClr val="dk1"/>
                </a:solidFill>
              </a:defRPr>
            </a:lvl6pPr>
            <a:lvl7pPr lvl="6" algn="ctr">
              <a:lnSpc>
                <a:spcPct val="100000"/>
              </a:lnSpc>
              <a:spcBef>
                <a:spcPts val="0"/>
              </a:spcBef>
              <a:spcAft>
                <a:spcPts val="0"/>
              </a:spcAft>
              <a:buClr>
                <a:schemeClr val="dk1"/>
              </a:buClr>
              <a:buSzPct val="100000"/>
              <a:buNone/>
              <a:defRPr sz="2100">
                <a:solidFill>
                  <a:schemeClr val="dk1"/>
                </a:solidFill>
              </a:defRPr>
            </a:lvl7pPr>
            <a:lvl8pPr lvl="7" algn="ctr">
              <a:lnSpc>
                <a:spcPct val="100000"/>
              </a:lnSpc>
              <a:spcBef>
                <a:spcPts val="0"/>
              </a:spcBef>
              <a:spcAft>
                <a:spcPts val="0"/>
              </a:spcAft>
              <a:buClr>
                <a:schemeClr val="dk1"/>
              </a:buClr>
              <a:buSzPct val="100000"/>
              <a:buNone/>
              <a:defRPr sz="2100">
                <a:solidFill>
                  <a:schemeClr val="dk1"/>
                </a:solidFill>
              </a:defRPr>
            </a:lvl8pPr>
            <a:lvl9pPr lvl="8" algn="ctr">
              <a:lnSpc>
                <a:spcPct val="100000"/>
              </a:lnSpc>
              <a:spcBef>
                <a:spcPts val="0"/>
              </a:spcBef>
              <a:spcAft>
                <a:spcPts val="0"/>
              </a:spcAft>
              <a:buClr>
                <a:schemeClr val="dk1"/>
              </a:buClr>
              <a:buSzPct val="100000"/>
              <a:buNone/>
              <a:defRPr sz="2100">
                <a:solidFill>
                  <a:schemeClr val="dk1"/>
                </a:solidFill>
              </a:defRPr>
            </a:lvl9pPr>
          </a:lstStyle>
          <a:p/>
        </p:txBody>
      </p:sp>
      <p:sp>
        <p:nvSpPr>
          <p:cNvPr id="44" name="Shape 44"/>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5" name="Shape 45"/>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6" name="Shape 46"/>
        <p:cNvGrpSpPr/>
        <p:nvPr/>
      </p:nvGrpSpPr>
      <p:grpSpPr>
        <a:xfrm>
          <a:off x="0" y="0"/>
          <a:ext cx="0" cy="0"/>
          <a:chOff x="0" y="0"/>
          <a:chExt cx="0" cy="0"/>
        </a:xfrm>
      </p:grpSpPr>
      <p:sp>
        <p:nvSpPr>
          <p:cNvPr id="47" name="Shape 47"/>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Clr>
                <a:schemeClr val="dk1"/>
              </a:buClr>
              <a:buSzPct val="100000"/>
              <a:buFont typeface="Oswald"/>
              <a:buNone/>
              <a:defRPr sz="2100">
                <a:solidFill>
                  <a:schemeClr val="dk1"/>
                </a:solidFill>
                <a:latin typeface="Oswald"/>
                <a:ea typeface="Oswald"/>
                <a:cs typeface="Oswald"/>
                <a:sym typeface="Oswald"/>
              </a:defRPr>
            </a:lvl1pPr>
          </a:lstStyle>
          <a:p/>
        </p:txBody>
      </p:sp>
      <p:sp>
        <p:nvSpPr>
          <p:cNvPr id="48" name="Shape 48"/>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Font typeface="Oswald"/>
              <a:buNone/>
              <a:defRPr sz="3000">
                <a:solidFill>
                  <a:schemeClr val="dk1"/>
                </a:solidFill>
                <a:latin typeface="Oswald"/>
                <a:ea typeface="Oswald"/>
                <a:cs typeface="Oswald"/>
                <a:sym typeface="Oswald"/>
              </a:defRPr>
            </a:lvl1pPr>
            <a:lvl2pPr lvl="1">
              <a:spcBef>
                <a:spcPts val="0"/>
              </a:spcBef>
              <a:buClr>
                <a:schemeClr val="dk1"/>
              </a:buClr>
              <a:buSzPct val="100000"/>
              <a:buFont typeface="Oswald"/>
              <a:buNone/>
              <a:defRPr sz="3000">
                <a:solidFill>
                  <a:schemeClr val="dk1"/>
                </a:solidFill>
                <a:latin typeface="Oswald"/>
                <a:ea typeface="Oswald"/>
                <a:cs typeface="Oswald"/>
                <a:sym typeface="Oswald"/>
              </a:defRPr>
            </a:lvl2pPr>
            <a:lvl3pPr lvl="2">
              <a:spcBef>
                <a:spcPts val="0"/>
              </a:spcBef>
              <a:buClr>
                <a:schemeClr val="dk1"/>
              </a:buClr>
              <a:buSzPct val="100000"/>
              <a:buFont typeface="Oswald"/>
              <a:buNone/>
              <a:defRPr sz="3000">
                <a:solidFill>
                  <a:schemeClr val="dk1"/>
                </a:solidFill>
                <a:latin typeface="Oswald"/>
                <a:ea typeface="Oswald"/>
                <a:cs typeface="Oswald"/>
                <a:sym typeface="Oswald"/>
              </a:defRPr>
            </a:lvl3pPr>
            <a:lvl4pPr lvl="3">
              <a:spcBef>
                <a:spcPts val="0"/>
              </a:spcBef>
              <a:buClr>
                <a:schemeClr val="dk1"/>
              </a:buClr>
              <a:buSzPct val="100000"/>
              <a:buFont typeface="Oswald"/>
              <a:buNone/>
              <a:defRPr sz="3000">
                <a:solidFill>
                  <a:schemeClr val="dk1"/>
                </a:solidFill>
                <a:latin typeface="Oswald"/>
                <a:ea typeface="Oswald"/>
                <a:cs typeface="Oswald"/>
                <a:sym typeface="Oswald"/>
              </a:defRPr>
            </a:lvl4pPr>
            <a:lvl5pPr lvl="4">
              <a:spcBef>
                <a:spcPts val="0"/>
              </a:spcBef>
              <a:buClr>
                <a:schemeClr val="dk1"/>
              </a:buClr>
              <a:buSzPct val="100000"/>
              <a:buFont typeface="Oswald"/>
              <a:buNone/>
              <a:defRPr sz="3000">
                <a:solidFill>
                  <a:schemeClr val="dk1"/>
                </a:solidFill>
                <a:latin typeface="Oswald"/>
                <a:ea typeface="Oswald"/>
                <a:cs typeface="Oswald"/>
                <a:sym typeface="Oswald"/>
              </a:defRPr>
            </a:lvl5pPr>
            <a:lvl6pPr lvl="5">
              <a:spcBef>
                <a:spcPts val="0"/>
              </a:spcBef>
              <a:buClr>
                <a:schemeClr val="dk1"/>
              </a:buClr>
              <a:buSzPct val="100000"/>
              <a:buFont typeface="Oswald"/>
              <a:buNone/>
              <a:defRPr sz="3000">
                <a:solidFill>
                  <a:schemeClr val="dk1"/>
                </a:solidFill>
                <a:latin typeface="Oswald"/>
                <a:ea typeface="Oswald"/>
                <a:cs typeface="Oswald"/>
                <a:sym typeface="Oswald"/>
              </a:defRPr>
            </a:lvl6pPr>
            <a:lvl7pPr lvl="6">
              <a:spcBef>
                <a:spcPts val="0"/>
              </a:spcBef>
              <a:buClr>
                <a:schemeClr val="dk1"/>
              </a:buClr>
              <a:buSzPct val="100000"/>
              <a:buFont typeface="Oswald"/>
              <a:buNone/>
              <a:defRPr sz="3000">
                <a:solidFill>
                  <a:schemeClr val="dk1"/>
                </a:solidFill>
                <a:latin typeface="Oswald"/>
                <a:ea typeface="Oswald"/>
                <a:cs typeface="Oswald"/>
                <a:sym typeface="Oswald"/>
              </a:defRPr>
            </a:lvl7pPr>
            <a:lvl8pPr lvl="7">
              <a:spcBef>
                <a:spcPts val="0"/>
              </a:spcBef>
              <a:buClr>
                <a:schemeClr val="dk1"/>
              </a:buClr>
              <a:buSzPct val="100000"/>
              <a:buFont typeface="Oswald"/>
              <a:buNone/>
              <a:defRPr sz="3000">
                <a:solidFill>
                  <a:schemeClr val="dk1"/>
                </a:solidFill>
                <a:latin typeface="Oswald"/>
                <a:ea typeface="Oswald"/>
                <a:cs typeface="Oswald"/>
                <a:sym typeface="Oswald"/>
              </a:defRPr>
            </a:lvl8pPr>
            <a:lvl9pPr lvl="8">
              <a:spcBef>
                <a:spcPts val="0"/>
              </a:spcBef>
              <a:buClr>
                <a:schemeClr val="dk1"/>
              </a:buClr>
              <a:buSzPct val="100000"/>
              <a:buFont typeface="Oswald"/>
              <a:buNone/>
              <a:defRPr sz="3000">
                <a:solidFill>
                  <a:schemeClr val="dk1"/>
                </a:solidFill>
                <a:latin typeface="Oswald"/>
                <a:ea typeface="Oswald"/>
                <a:cs typeface="Oswald"/>
                <a:sym typeface="Oswald"/>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accent3"/>
              </a:buClr>
              <a:buSzPct val="100000"/>
              <a:buFont typeface="Average"/>
              <a:defRPr sz="1800">
                <a:solidFill>
                  <a:schemeClr val="accent3"/>
                </a:solidFill>
                <a:latin typeface="Average"/>
                <a:ea typeface="Average"/>
                <a:cs typeface="Average"/>
                <a:sym typeface="Average"/>
              </a:defRPr>
            </a:lvl1pPr>
            <a:lvl2pPr lvl="1">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2pPr>
            <a:lvl3pPr lvl="2">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3pPr>
            <a:lvl4pPr lvl="3">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4pPr>
            <a:lvl5pPr lvl="4">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5pPr>
            <a:lvl6pPr lvl="5">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6pPr>
            <a:lvl7pPr lvl="6">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7pPr>
            <a:lvl8pPr lvl="7">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8pPr>
            <a:lvl9pPr lvl="8">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9pPr>
          </a:lstStyle>
          <a:p/>
        </p:txBody>
      </p:sp>
      <p:sp>
        <p:nvSpPr>
          <p:cNvPr id="8" name="Shape 8"/>
          <p:cNvSpPr txBox="1"/>
          <p:nvPr>
            <p:ph idx="12" type="sldNum"/>
          </p:nvPr>
        </p:nvSpPr>
        <p:spPr>
          <a:xfrm>
            <a:off x="8490250" y="4681009"/>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accent3"/>
                </a:solidFill>
                <a:latin typeface="Average"/>
                <a:ea typeface="Average"/>
                <a:cs typeface="Average"/>
                <a:sym typeface="Average"/>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ctrTitle"/>
          </p:nvPr>
        </p:nvSpPr>
        <p:spPr>
          <a:xfrm>
            <a:off x="671257" y="990800"/>
            <a:ext cx="7801500" cy="1730100"/>
          </a:xfrm>
          <a:prstGeom prst="rect">
            <a:avLst/>
          </a:prstGeom>
        </p:spPr>
        <p:txBody>
          <a:bodyPr anchorCtr="0" anchor="b" bIns="91425" lIns="91425" rIns="91425" tIns="91425">
            <a:noAutofit/>
          </a:bodyPr>
          <a:lstStyle/>
          <a:p>
            <a:pPr lvl="0">
              <a:spcBef>
                <a:spcPts val="0"/>
              </a:spcBef>
              <a:buNone/>
            </a:pPr>
            <a:r>
              <a:rPr lang="en"/>
              <a:t>Medicaid</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x="0" y="0"/>
          <a:ext cx="0" cy="0"/>
          <a:chOff x="0" y="0"/>
          <a:chExt cx="0" cy="0"/>
        </a:xfrm>
      </p:grpSpPr>
      <p:sp>
        <p:nvSpPr>
          <p:cNvPr id="112" name="Shape 11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Some Overarching Observations</a:t>
            </a:r>
          </a:p>
        </p:txBody>
      </p:sp>
      <p:sp>
        <p:nvSpPr>
          <p:cNvPr id="113" name="Shape 113"/>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pPr>
            <a:r>
              <a:rPr lang="en"/>
              <a:t>It’s hard to call Medicare and Medicaid a cohesive system</a:t>
            </a:r>
          </a:p>
          <a:p>
            <a:pPr indent="-228600" lvl="1" marL="914400" rtl="0">
              <a:spcBef>
                <a:spcPts val="0"/>
              </a:spcBef>
            </a:pPr>
            <a:r>
              <a:rPr lang="en"/>
              <a:t>Single-payer components (Medicare A and B) mixed with dual state-federal components (Medicaid) and private components (Medicare C, D,  HMOs/PPOs, and Medicaid Managed Care)</a:t>
            </a:r>
          </a:p>
          <a:p>
            <a:pPr indent="-228600" lvl="1" marL="914400" rtl="0">
              <a:spcBef>
                <a:spcPts val="0"/>
              </a:spcBef>
            </a:pPr>
            <a:r>
              <a:rPr lang="en"/>
              <a:t>There are definitely competing incentives (profit, patient outcomes, limiting spending, etc.); could this competition be causing the current chaos in our system?</a:t>
            </a:r>
          </a:p>
          <a:p>
            <a:pPr indent="-228600" lvl="0" marL="457200" rtl="0">
              <a:spcBef>
                <a:spcPts val="0"/>
              </a:spcBef>
            </a:pPr>
            <a:r>
              <a:rPr lang="en"/>
              <a:t>You can often predict political party affiliation by seeing which cost-slowing solutions one prefers</a:t>
            </a:r>
          </a:p>
          <a:p>
            <a:pPr indent="-228600" lvl="1" marL="914400" rtl="0">
              <a:spcBef>
                <a:spcPts val="0"/>
              </a:spcBef>
            </a:pPr>
            <a:r>
              <a:rPr lang="en"/>
              <a:t>Democrats: Eligibility expansions to more healthy populations to balance costs (immigration expansion related to this), cost-sharing among states, in general more “federal” solutions</a:t>
            </a:r>
          </a:p>
          <a:p>
            <a:pPr indent="-228600" lvl="1" marL="914400" rtl="0">
              <a:spcBef>
                <a:spcPts val="0"/>
              </a:spcBef>
            </a:pPr>
            <a:r>
              <a:rPr lang="en"/>
              <a:t>Republicans: Block grants, </a:t>
            </a:r>
            <a:r>
              <a:rPr lang="en"/>
              <a:t>privatization</a:t>
            </a:r>
            <a:r>
              <a:rPr lang="en"/>
              <a:t>, in general more “state and free market” solutions</a:t>
            </a:r>
          </a:p>
          <a:p>
            <a:pPr indent="-228600" lvl="1" marL="914400" rtl="0">
              <a:spcBef>
                <a:spcPts val="0"/>
              </a:spcBef>
            </a:pPr>
            <a:r>
              <a:rPr lang="en"/>
              <a:t>Bipartisan (Kinda?): Focusing on health outcomes rather than number of procedures</a:t>
            </a:r>
          </a:p>
          <a:p>
            <a:pPr indent="-228600" lvl="1" marL="914400">
              <a:spcBef>
                <a:spcPts val="0"/>
              </a:spcBef>
            </a:pPr>
            <a:r>
              <a:rPr lang="en"/>
              <a:t>NO ONE WANTS TO DO THESE: Benefit cuts, provider reimbursement cuts</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7" name="Shape 117"/>
        <p:cNvGrpSpPr/>
        <p:nvPr/>
      </p:nvGrpSpPr>
      <p:grpSpPr>
        <a:xfrm>
          <a:off x="0" y="0"/>
          <a:ext cx="0" cy="0"/>
          <a:chOff x="0" y="0"/>
          <a:chExt cx="0" cy="0"/>
        </a:xfrm>
      </p:grpSpPr>
      <p:sp>
        <p:nvSpPr>
          <p:cNvPr id="118" name="Shape 11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Medical School Interview Questions!</a:t>
            </a:r>
          </a:p>
        </p:txBody>
      </p:sp>
      <p:sp>
        <p:nvSpPr>
          <p:cNvPr id="119" name="Shape 119"/>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pPr>
            <a:r>
              <a:rPr lang="en"/>
              <a:t>How would you go about improving access to health care in this country?</a:t>
            </a:r>
          </a:p>
          <a:p>
            <a:pPr indent="-228600" lvl="0" marL="457200" rtl="0">
              <a:spcBef>
                <a:spcPts val="0"/>
              </a:spcBef>
            </a:pPr>
            <a:r>
              <a:rPr lang="en"/>
              <a:t>What are your views on the latest changes to the Medicare program?</a:t>
            </a:r>
          </a:p>
          <a:p>
            <a:pPr indent="-228600" lvl="0" marL="457200" rtl="0">
              <a:spcBef>
                <a:spcPts val="0"/>
              </a:spcBef>
            </a:pPr>
            <a:r>
              <a:rPr lang="en"/>
              <a:t>Do physicians have the right to deny care to patients on Medicaid?</a:t>
            </a:r>
          </a:p>
          <a:p>
            <a:pPr indent="-228600" lvl="0" marL="457200">
              <a:spcBef>
                <a:spcPts val="0"/>
              </a:spcBef>
            </a:pPr>
            <a:r>
              <a:rPr lang="en"/>
              <a:t>What do you think should be done to control health care costs in this country?</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x="0" y="0"/>
          <a:ext cx="0" cy="0"/>
          <a:chOff x="0" y="0"/>
          <a:chExt cx="0" cy="0"/>
        </a:xfrm>
      </p:grpSpPr>
      <p:sp>
        <p:nvSpPr>
          <p:cNvPr id="64" name="Shape 64"/>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Recuerdas que...</a:t>
            </a:r>
          </a:p>
        </p:txBody>
      </p:sp>
      <p:sp>
        <p:nvSpPr>
          <p:cNvPr id="65" name="Shape 65"/>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pPr>
            <a:r>
              <a:rPr lang="en"/>
              <a:t>Medicaid is the final layer of the “three-layer cake” that was signed into law by President Johnson in 1965</a:t>
            </a:r>
          </a:p>
          <a:p>
            <a:pPr indent="-228600" lvl="1" marL="914400">
              <a:spcBef>
                <a:spcPts val="0"/>
              </a:spcBef>
            </a:pPr>
            <a:r>
              <a:rPr lang="en"/>
              <a:t>The other two layers are Medicare Part A and B</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x="0" y="0"/>
          <a:ext cx="0" cy="0"/>
          <a:chOff x="0" y="0"/>
          <a:chExt cx="0" cy="0"/>
        </a:xfrm>
      </p:grpSpPr>
      <p:sp>
        <p:nvSpPr>
          <p:cNvPr id="70" name="Shape 7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The Structure of Medicaid: Government</a:t>
            </a:r>
          </a:p>
        </p:txBody>
      </p:sp>
      <p:sp>
        <p:nvSpPr>
          <p:cNvPr id="71" name="Shape 71"/>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pPr>
            <a:r>
              <a:rPr lang="en"/>
              <a:t>Medicaid is a joint federal government-state government program</a:t>
            </a:r>
          </a:p>
          <a:p>
            <a:pPr indent="-228600" lvl="1" marL="914400" rtl="0">
              <a:spcBef>
                <a:spcPts val="0"/>
              </a:spcBef>
            </a:pPr>
            <a:r>
              <a:rPr lang="en"/>
              <a:t>This means that state participation is voluntary and cannot be coerced (like the Medicaid expansion under the ACA--some states participated and some did not)</a:t>
            </a:r>
          </a:p>
          <a:p>
            <a:pPr indent="-228600" lvl="1" marL="914400" rtl="0">
              <a:spcBef>
                <a:spcPts val="0"/>
              </a:spcBef>
            </a:pPr>
            <a:r>
              <a:rPr lang="en"/>
              <a:t>All 50 states signed up by 1982</a:t>
            </a:r>
          </a:p>
          <a:p>
            <a:pPr indent="-228600" lvl="0" marL="457200" rtl="0">
              <a:spcBef>
                <a:spcPts val="0"/>
              </a:spcBef>
            </a:pPr>
            <a:r>
              <a:rPr lang="en"/>
              <a:t>Overseen at the national level by the CMS (Centers for Medicaid Services)</a:t>
            </a:r>
          </a:p>
          <a:p>
            <a:pPr indent="-228600" lvl="1" marL="914400" rtl="0">
              <a:spcBef>
                <a:spcPts val="0"/>
              </a:spcBef>
            </a:pPr>
            <a:r>
              <a:rPr lang="en"/>
              <a:t>Sets what is known as the FMAP for each state (Federal Medical Assistance Percentage, also known as the Match Rate--no, not </a:t>
            </a:r>
            <a:r>
              <a:rPr i="1" lang="en"/>
              <a:t>that</a:t>
            </a:r>
            <a:r>
              <a:rPr lang="en"/>
              <a:t> Match rate….) which reimburses states for their Medicaid expenses based on poverty rates within the states</a:t>
            </a:r>
          </a:p>
          <a:p>
            <a:pPr indent="-228600" lvl="1" marL="914400">
              <a:spcBef>
                <a:spcPts val="0"/>
              </a:spcBef>
            </a:pPr>
            <a:r>
              <a:rPr lang="en"/>
              <a:t>State governments  offer a set of Medicaid benefits to all beneficiaries and are free to offer more if they wish</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x="0" y="0"/>
          <a:ext cx="0" cy="0"/>
          <a:chOff x="0" y="0"/>
          <a:chExt cx="0" cy="0"/>
        </a:xfrm>
      </p:grpSpPr>
      <p:sp>
        <p:nvSpPr>
          <p:cNvPr id="76" name="Shape 76"/>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Structure: Medicaid Managed Care</a:t>
            </a:r>
          </a:p>
        </p:txBody>
      </p:sp>
      <p:sp>
        <p:nvSpPr>
          <p:cNvPr id="77" name="Shape 77"/>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pPr>
            <a:r>
              <a:rPr lang="en"/>
              <a:t>You can think of these as states outsourcing their Medicaid enrollees to private insurers</a:t>
            </a:r>
          </a:p>
          <a:p>
            <a:pPr indent="-228600" lvl="1" marL="914400" rtl="0">
              <a:spcBef>
                <a:spcPts val="0"/>
              </a:spcBef>
            </a:pPr>
            <a:r>
              <a:rPr lang="en"/>
              <a:t>States tend to put low-income families and children on these plans rather than the elderly, disabled, etc. (Senior citizens would be pissed at any change and they vote a lot)</a:t>
            </a:r>
          </a:p>
          <a:p>
            <a:pPr indent="-228600" lvl="1" marL="914400" rtl="0">
              <a:spcBef>
                <a:spcPts val="0"/>
              </a:spcBef>
            </a:pPr>
            <a:r>
              <a:rPr lang="en"/>
              <a:t>Historically good at getting patients to go to the same primary care doctor</a:t>
            </a:r>
          </a:p>
          <a:p>
            <a:pPr indent="-228600" lvl="1" marL="914400" rtl="0">
              <a:spcBef>
                <a:spcPts val="0"/>
              </a:spcBef>
            </a:pPr>
            <a:r>
              <a:rPr lang="en"/>
              <a:t>However they often have very strict provider networks</a:t>
            </a:r>
          </a:p>
          <a:p>
            <a:pPr indent="-228600" lvl="2" marL="1371600" rtl="0">
              <a:spcBef>
                <a:spcPts val="0"/>
              </a:spcBef>
            </a:pPr>
            <a:r>
              <a:rPr lang="en"/>
              <a:t>“If you like your doctor, you can keep him or her”</a:t>
            </a:r>
          </a:p>
          <a:p>
            <a:pPr indent="-228600" lvl="2" marL="1371600" rtl="0">
              <a:spcBef>
                <a:spcPts val="0"/>
              </a:spcBef>
            </a:pPr>
            <a:r>
              <a:rPr lang="en"/>
              <a:t>ACA sent more Medicaid recipients to these type of plans (certainly not the typical liberal Democrat proposal)</a:t>
            </a:r>
          </a:p>
          <a:p>
            <a:pPr indent="-228600" lvl="1" marL="914400" rtl="0">
              <a:spcBef>
                <a:spcPts val="0"/>
              </a:spcBef>
            </a:pPr>
            <a:r>
              <a:rPr lang="en"/>
              <a:t>Cost-effectiveness is debated as well as if they improve health outcomes of patients</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x="0" y="0"/>
          <a:ext cx="0" cy="0"/>
          <a:chOff x="0" y="0"/>
          <a:chExt cx="0" cy="0"/>
        </a:xfrm>
      </p:grpSpPr>
      <p:sp>
        <p:nvSpPr>
          <p:cNvPr id="82" name="Shape 8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Structure: Coverage</a:t>
            </a:r>
          </a:p>
        </p:txBody>
      </p:sp>
      <p:sp>
        <p:nvSpPr>
          <p:cNvPr id="83" name="Shape 83"/>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pPr>
            <a:r>
              <a:rPr lang="en"/>
              <a:t>Covers outpatient and inpatient services, ER, maternity benefits (crucially important in this sector), and long-term care costs for its recipients</a:t>
            </a:r>
          </a:p>
          <a:p>
            <a:pPr indent="-228600" lvl="1" marL="914400" rtl="0">
              <a:spcBef>
                <a:spcPts val="0"/>
              </a:spcBef>
            </a:pPr>
            <a:r>
              <a:rPr lang="en"/>
              <a:t>States are also free to offer prescription drug coverage (all 50 + D.C. do now; the growth of prescription drug coverage has been a crucial development in Medicare and Medicaid over the past couple decades), dental and vision coverage (of variable quality), and reimbursement for medical device costs (I may get back to this later….)</a:t>
            </a:r>
          </a:p>
          <a:p>
            <a:pPr indent="-228600" lvl="0" marL="457200" rtl="0">
              <a:spcBef>
                <a:spcPts val="0"/>
              </a:spcBef>
            </a:pPr>
            <a:r>
              <a:rPr lang="en"/>
              <a:t>Copays are allowed to be up to 5% of income</a:t>
            </a:r>
          </a:p>
          <a:p>
            <a:pPr indent="-228600" lvl="0" marL="457200">
              <a:spcBef>
                <a:spcPts val="0"/>
              </a:spcBef>
            </a:pPr>
            <a:r>
              <a:rPr lang="en"/>
              <a:t>Uniquely covers medical transportation as a lot of Medicaid recipients have chronic illnesses, disabilities, etc. that can require frequent care</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x="0" y="0"/>
          <a:ext cx="0" cy="0"/>
          <a:chOff x="0" y="0"/>
          <a:chExt cx="0" cy="0"/>
        </a:xfrm>
      </p:grpSpPr>
      <p:sp>
        <p:nvSpPr>
          <p:cNvPr id="88" name="Shape 8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Who Gets Medicaid Coverage?</a:t>
            </a:r>
          </a:p>
        </p:txBody>
      </p:sp>
      <p:sp>
        <p:nvSpPr>
          <p:cNvPr id="89" name="Shape 89"/>
          <p:cNvSpPr txBox="1"/>
          <p:nvPr>
            <p:ph idx="1" type="body"/>
          </p:nvPr>
        </p:nvSpPr>
        <p:spPr>
          <a:xfrm>
            <a:off x="311700" y="1082450"/>
            <a:ext cx="8520600" cy="3874500"/>
          </a:xfrm>
          <a:prstGeom prst="rect">
            <a:avLst/>
          </a:prstGeom>
        </p:spPr>
        <p:txBody>
          <a:bodyPr anchorCtr="0" anchor="t" bIns="91425" lIns="91425" rIns="91425" tIns="91425">
            <a:noAutofit/>
          </a:bodyPr>
          <a:lstStyle/>
          <a:p>
            <a:pPr indent="-228600" lvl="0" marL="457200" rtl="0">
              <a:spcBef>
                <a:spcPts val="0"/>
              </a:spcBef>
            </a:pPr>
            <a:r>
              <a:rPr lang="en"/>
              <a:t>Question is not easy to answer thanks to different state guidelines &amp; whether or not a state expanded Medicaid under the ACA (It’s all lost in the sauce)</a:t>
            </a:r>
          </a:p>
          <a:p>
            <a:pPr indent="-228600" lvl="0" marL="457200" rtl="0">
              <a:spcBef>
                <a:spcPts val="0"/>
              </a:spcBef>
            </a:pPr>
            <a:r>
              <a:rPr lang="en"/>
              <a:t>Prior to the ACA:</a:t>
            </a:r>
          </a:p>
          <a:p>
            <a:pPr indent="-228600" lvl="1" marL="914400" rtl="0">
              <a:spcBef>
                <a:spcPts val="0"/>
              </a:spcBef>
            </a:pPr>
            <a:r>
              <a:rPr lang="en"/>
              <a:t>Pregnant women (Medicaid pays for almost 50% of all U.S. births)</a:t>
            </a:r>
          </a:p>
          <a:p>
            <a:pPr indent="-228600" lvl="1" marL="914400" rtl="0">
              <a:spcBef>
                <a:spcPts val="0"/>
              </a:spcBef>
            </a:pPr>
            <a:r>
              <a:rPr lang="en"/>
              <a:t>Low and middle-income children (under 19, covers about 40% of all kids)</a:t>
            </a:r>
          </a:p>
          <a:p>
            <a:pPr indent="-228600" lvl="1" marL="914400" rtl="0">
              <a:spcBef>
                <a:spcPts val="0"/>
              </a:spcBef>
            </a:pPr>
            <a:r>
              <a:rPr lang="en"/>
              <a:t>Poor elderly and disabled people (largest nursing home payer)</a:t>
            </a:r>
          </a:p>
          <a:p>
            <a:pPr indent="-228600" lvl="1" marL="914400" rtl="0">
              <a:spcBef>
                <a:spcPts val="0"/>
              </a:spcBef>
            </a:pPr>
            <a:r>
              <a:rPr lang="en"/>
              <a:t>NOT all people below a certain perception of the federal poverty line</a:t>
            </a:r>
          </a:p>
          <a:p>
            <a:pPr indent="-228600" lvl="1" marL="914400" rtl="0">
              <a:spcBef>
                <a:spcPts val="0"/>
              </a:spcBef>
            </a:pPr>
            <a:r>
              <a:rPr lang="en"/>
              <a:t>Have to be a U.S. citizen or legal permanent resident (green card)</a:t>
            </a:r>
          </a:p>
          <a:p>
            <a:pPr indent="-228600" lvl="0" marL="457200" rtl="0">
              <a:spcBef>
                <a:spcPts val="0"/>
              </a:spcBef>
            </a:pPr>
            <a:r>
              <a:rPr lang="en"/>
              <a:t>Variable Eligibility: WHERE YOU LIVE MAKES A DIFFERENCE</a:t>
            </a:r>
          </a:p>
          <a:p>
            <a:pPr indent="-228600" lvl="1" marL="914400" rtl="0">
              <a:spcBef>
                <a:spcPts val="0"/>
              </a:spcBef>
            </a:pPr>
            <a:r>
              <a:rPr lang="en"/>
              <a:t>Low income-parents with children (ex. Texas covers parents only up to 26% of Federal Poverty Level while New York covers up to 150% of FPL) → a state’s policy here correlates directly w/uninsured levels</a:t>
            </a:r>
          </a:p>
          <a:p>
            <a:pPr indent="-228600" lvl="1" marL="914400" rtl="0">
              <a:spcBef>
                <a:spcPts val="0"/>
              </a:spcBef>
            </a:pPr>
            <a:r>
              <a:rPr lang="en"/>
              <a:t>Non-elderly disabled</a:t>
            </a:r>
          </a:p>
          <a:p>
            <a:pPr indent="-228600" lvl="1" marL="914400" rtl="0">
              <a:spcBef>
                <a:spcPts val="0"/>
              </a:spcBef>
            </a:pPr>
            <a:r>
              <a:rPr lang="en"/>
              <a:t>Childless adults (even if you had zero income)</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x="0" y="0"/>
          <a:ext cx="0" cy="0"/>
          <a:chOff x="0" y="0"/>
          <a:chExt cx="0" cy="0"/>
        </a:xfrm>
      </p:grpSpPr>
      <p:sp>
        <p:nvSpPr>
          <p:cNvPr id="94" name="Shape 94"/>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Eligibility Changes: SCHIP and ACA</a:t>
            </a:r>
          </a:p>
        </p:txBody>
      </p:sp>
      <p:sp>
        <p:nvSpPr>
          <p:cNvPr id="95" name="Shape 95"/>
          <p:cNvSpPr txBox="1"/>
          <p:nvPr>
            <p:ph idx="1" type="body"/>
          </p:nvPr>
        </p:nvSpPr>
        <p:spPr>
          <a:xfrm>
            <a:off x="311700" y="1152475"/>
            <a:ext cx="8520600" cy="3529200"/>
          </a:xfrm>
          <a:prstGeom prst="rect">
            <a:avLst/>
          </a:prstGeom>
        </p:spPr>
        <p:txBody>
          <a:bodyPr anchorCtr="0" anchor="t" bIns="91425" lIns="91425" rIns="91425" tIns="91425">
            <a:noAutofit/>
          </a:bodyPr>
          <a:lstStyle/>
          <a:p>
            <a:pPr indent="-228600" lvl="0" marL="457200" rtl="0">
              <a:spcBef>
                <a:spcPts val="0"/>
              </a:spcBef>
            </a:pPr>
            <a:r>
              <a:rPr lang="en"/>
              <a:t>SCHIP (State Children’s Insurance Program) was passed in 1997 after “Hillarycare” failed</a:t>
            </a:r>
          </a:p>
          <a:p>
            <a:pPr indent="-228600" lvl="1" marL="914400" rtl="0">
              <a:spcBef>
                <a:spcPts val="0"/>
              </a:spcBef>
            </a:pPr>
            <a:r>
              <a:rPr lang="en"/>
              <a:t>Extended  Medicaid eligibility for children to some previously just above the designated federal poverty line percentage</a:t>
            </a:r>
          </a:p>
          <a:p>
            <a:pPr indent="-228600" lvl="0" marL="457200" rtl="0">
              <a:spcBef>
                <a:spcPts val="0"/>
              </a:spcBef>
            </a:pPr>
            <a:r>
              <a:rPr lang="en"/>
              <a:t>ACA (Affordable Care Act)</a:t>
            </a:r>
          </a:p>
          <a:p>
            <a:pPr indent="-228600" lvl="1" marL="914400" rtl="0">
              <a:spcBef>
                <a:spcPts val="0"/>
              </a:spcBef>
            </a:pPr>
            <a:r>
              <a:rPr lang="en"/>
              <a:t>Raised the eligibility level for benefits to 133% of the federal poverty line (SCOTUS in </a:t>
            </a:r>
            <a:r>
              <a:rPr i="1" lang="en"/>
              <a:t>King v. Burwell</a:t>
            </a:r>
            <a:r>
              <a:rPr lang="en"/>
              <a:t> ruled that the federal government could not force states like Texas to adhere to this standard)</a:t>
            </a:r>
          </a:p>
          <a:p>
            <a:pPr indent="-228600" lvl="1" marL="914400" rtl="0">
              <a:spcBef>
                <a:spcPts val="0"/>
              </a:spcBef>
            </a:pPr>
            <a:r>
              <a:rPr lang="en"/>
              <a:t>Extended eligibility for the so-called “childless adults”</a:t>
            </a:r>
          </a:p>
          <a:p>
            <a:pPr indent="-228600" lvl="1" marL="914400" rtl="0">
              <a:spcBef>
                <a:spcPts val="0"/>
              </a:spcBef>
            </a:pPr>
            <a:r>
              <a:rPr lang="en"/>
              <a:t>Point was to hopefully get more healthy low-income people on the Medicaid rolls so that per-person spending would decrease (It kind of has? But is it a success? Depends on who you ask…)</a:t>
            </a:r>
          </a:p>
          <a:p>
            <a:pPr indent="-228600" lvl="1" marL="914400">
              <a:spcBef>
                <a:spcPts val="0"/>
              </a:spcBef>
            </a:pPr>
            <a:r>
              <a:rPr lang="en"/>
              <a:t>NOTE FOR THE FUTURE: If you know Romneycare, you know the ACA/Obamacare</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x="0" y="0"/>
          <a:ext cx="0" cy="0"/>
          <a:chOff x="0" y="0"/>
          <a:chExt cx="0" cy="0"/>
        </a:xfrm>
      </p:grpSpPr>
      <p:sp>
        <p:nvSpPr>
          <p:cNvPr id="100" name="Shape 10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How is it Paid For?</a:t>
            </a:r>
          </a:p>
        </p:txBody>
      </p:sp>
      <p:sp>
        <p:nvSpPr>
          <p:cNvPr id="101" name="Shape 101"/>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pPr>
            <a:r>
              <a:rPr lang="en"/>
              <a:t>Taxes</a:t>
            </a:r>
          </a:p>
          <a:p>
            <a:pPr indent="-228600" lvl="1" marL="914400" rtl="0">
              <a:spcBef>
                <a:spcPts val="0"/>
              </a:spcBef>
            </a:pPr>
            <a:r>
              <a:rPr lang="en"/>
              <a:t>Citizens pay both state and federal taxes</a:t>
            </a:r>
          </a:p>
          <a:p>
            <a:pPr indent="-228600" lvl="1" marL="914400" rtl="0">
              <a:spcBef>
                <a:spcPts val="0"/>
              </a:spcBef>
            </a:pPr>
            <a:r>
              <a:rPr lang="en"/>
              <a:t>States then pay for the costs of their Medicaid recipients and are then reimbursed by the FMAP</a:t>
            </a:r>
          </a:p>
          <a:p>
            <a:pPr indent="-228600" lvl="0" marL="457200" rtl="0">
              <a:spcBef>
                <a:spcPts val="0"/>
              </a:spcBef>
            </a:pPr>
            <a:r>
              <a:rPr lang="en"/>
              <a:t>Reimbursement is divested to providers and not patients directly</a:t>
            </a:r>
          </a:p>
          <a:p>
            <a:pPr indent="-228600" lvl="1" marL="914400" rtl="0">
              <a:spcBef>
                <a:spcPts val="0"/>
              </a:spcBef>
            </a:pPr>
            <a:r>
              <a:rPr lang="en"/>
              <a:t>“Present your Medicaid card to the pharmacist and the bill gets sent to the state.” (This is called </a:t>
            </a:r>
            <a:r>
              <a:rPr i="1" lang="en" u="sng"/>
              <a:t>fee-for-service medicine</a:t>
            </a:r>
            <a:r>
              <a:rPr lang="en"/>
              <a:t>)</a:t>
            </a:r>
          </a:p>
          <a:p>
            <a:pPr indent="-228600" lvl="0" marL="457200" rtl="0">
              <a:spcBef>
                <a:spcPts val="0"/>
              </a:spcBef>
            </a:pPr>
            <a:r>
              <a:rPr lang="en"/>
              <a:t>Medicaid is the fastest-growing benefit on the rolls of state budgets (gets back to the cost sustainability issue discussed in previous Medicare </a:t>
            </a:r>
            <a:r>
              <a:rPr lang="en"/>
              <a:t>presentations</a:t>
            </a:r>
            <a:r>
              <a:rPr lang="en"/>
              <a:t>)</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x="0" y="0"/>
          <a:ext cx="0" cy="0"/>
          <a:chOff x="0" y="0"/>
          <a:chExt cx="0" cy="0"/>
        </a:xfrm>
      </p:grpSpPr>
      <p:sp>
        <p:nvSpPr>
          <p:cNvPr id="106" name="Shape 106"/>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Some Possible Cost Solutions</a:t>
            </a:r>
          </a:p>
        </p:txBody>
      </p:sp>
      <p:sp>
        <p:nvSpPr>
          <p:cNvPr id="107" name="Shape 107"/>
          <p:cNvSpPr txBox="1"/>
          <p:nvPr>
            <p:ph idx="1" type="body"/>
          </p:nvPr>
        </p:nvSpPr>
        <p:spPr>
          <a:xfrm>
            <a:off x="311700" y="1017725"/>
            <a:ext cx="8520600" cy="3892800"/>
          </a:xfrm>
          <a:prstGeom prst="rect">
            <a:avLst/>
          </a:prstGeom>
        </p:spPr>
        <p:txBody>
          <a:bodyPr anchorCtr="0" anchor="t" bIns="91425" lIns="91425" rIns="91425" tIns="91425">
            <a:noAutofit/>
          </a:bodyPr>
          <a:lstStyle/>
          <a:p>
            <a:pPr indent="-228600" lvl="0" marL="457200" rtl="0">
              <a:spcBef>
                <a:spcPts val="0"/>
              </a:spcBef>
            </a:pPr>
            <a:r>
              <a:rPr lang="en"/>
              <a:t>Managed Care (“evidence that it saves money is equivocal, but states are optimistic”)</a:t>
            </a:r>
          </a:p>
          <a:p>
            <a:pPr indent="-228600" lvl="0" marL="457200" rtl="0">
              <a:spcBef>
                <a:spcPts val="0"/>
              </a:spcBef>
            </a:pPr>
            <a:r>
              <a:rPr lang="en"/>
              <a:t>Cutting benefits </a:t>
            </a:r>
          </a:p>
          <a:p>
            <a:pPr indent="-228600" lvl="0" marL="457200" rtl="0">
              <a:spcBef>
                <a:spcPts val="0"/>
              </a:spcBef>
            </a:pPr>
            <a:r>
              <a:rPr lang="en"/>
              <a:t>Requiring cost-sharing among states</a:t>
            </a:r>
          </a:p>
          <a:p>
            <a:pPr indent="-228600" lvl="0" marL="457200" rtl="0">
              <a:spcBef>
                <a:spcPts val="0"/>
              </a:spcBef>
            </a:pPr>
            <a:r>
              <a:rPr lang="en"/>
              <a:t>Cutting provider reimbursement (controversial because rates are already so low in some states that some private physicians have started turning away Medicaid patients)</a:t>
            </a:r>
          </a:p>
          <a:p>
            <a:pPr indent="-228600" lvl="0" marL="457200" rtl="0">
              <a:spcBef>
                <a:spcPts val="0"/>
              </a:spcBef>
            </a:pPr>
            <a:r>
              <a:rPr lang="en"/>
              <a:t>“Payment reform and care delivery design” (paying for good care and better outcomes rather than amount of procedures or tests performed)</a:t>
            </a:r>
          </a:p>
          <a:p>
            <a:pPr indent="-228600" lvl="0" marL="457200" rtl="0">
              <a:spcBef>
                <a:spcPts val="0"/>
              </a:spcBef>
            </a:pPr>
            <a:r>
              <a:rPr lang="en"/>
              <a:t>Give states “Block Grants” (lump sum of money) directly to states instead of reimbursing 50-75% for eligible services (shifts burden of saving money to states)</a:t>
            </a:r>
          </a:p>
          <a:p>
            <a:pPr indent="-228600" lvl="1" marL="914400">
              <a:spcBef>
                <a:spcPts val="0"/>
              </a:spcBef>
            </a:pPr>
            <a:r>
              <a:rPr lang="en"/>
              <a:t>Paul Ryan “A Better Way” Plan</a:t>
            </a:r>
          </a:p>
        </p:txBody>
      </p:sp>
    </p:spTree>
  </p:cSld>
  <p:clrMapOvr>
    <a:masterClrMapping/>
  </p:clrMapOvr>
</p:sld>
</file>

<file path=ppt/theme/theme1.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