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2.jpg"/><Relationship Id="rId4"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crainscleveland.com/article/20170212/NEWS/170219962/cleveland-clinics-new-276-million-cancer-hub-boasts-a-pod-approach?utm_campaign=socialflow&amp;utm_source=twitter&amp;utm_medium=social" TargetMode="External"/><Relationship Id="rId4" Type="http://schemas.openxmlformats.org/officeDocument/2006/relationships/hyperlink" Target="https://courses.edx.org/courses/HarvardX/PH210x/1T2014/courseware/e551eb1c98c044dc9eaae8fa2ab2a47f/c7ee23637ada4f25854d986420c9ae7a/" TargetMode="External"/><Relationship Id="rId5"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Healthcare Financing</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t>Jonathan Markle</a:t>
            </a:r>
          </a:p>
        </p:txBody>
      </p:sp>
      <p:pic>
        <p:nvPicPr>
          <p:cNvPr id="69" name="Shape 69"/>
          <p:cNvPicPr preferRelativeResize="0"/>
          <p:nvPr/>
        </p:nvPicPr>
        <p:blipFill>
          <a:blip r:embed="rId3">
            <a:alphaModFix/>
          </a:blip>
          <a:stretch>
            <a:fillRect/>
          </a:stretch>
        </p:blipFill>
        <p:spPr>
          <a:xfrm>
            <a:off x="6504651" y="649175"/>
            <a:ext cx="2444849" cy="3273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Interview Questions</a:t>
            </a:r>
          </a:p>
        </p:txBody>
      </p:sp>
      <p:sp>
        <p:nvSpPr>
          <p:cNvPr id="130" name="Shape 13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17500" lvl="0" marL="622300" rtl="0">
              <a:spcBef>
                <a:spcPts val="0"/>
              </a:spcBef>
              <a:spcAft>
                <a:spcPts val="1700"/>
              </a:spcAft>
              <a:buClr>
                <a:srgbClr val="1E1E1E"/>
              </a:buClr>
              <a:buSzPct val="100000"/>
              <a:buFont typeface="Roboto"/>
            </a:pPr>
            <a:r>
              <a:rPr lang="en" sz="1400">
                <a:solidFill>
                  <a:srgbClr val="1E1E1E"/>
                </a:solidFill>
                <a:highlight>
                  <a:srgbClr val="FAFAFA"/>
                </a:highlight>
              </a:rPr>
              <a:t>What is the one thing you would change about the American healthcare system?</a:t>
            </a:r>
          </a:p>
          <a:p>
            <a:pPr indent="-317500" lvl="0" marL="622300" rtl="0">
              <a:spcBef>
                <a:spcPts val="0"/>
              </a:spcBef>
              <a:spcAft>
                <a:spcPts val="1700"/>
              </a:spcAft>
              <a:buClr>
                <a:srgbClr val="1E1E1E"/>
              </a:buClr>
              <a:buSzPct val="100000"/>
              <a:buFont typeface="Arial"/>
            </a:pPr>
            <a:r>
              <a:rPr lang="en" sz="1400">
                <a:solidFill>
                  <a:srgbClr val="1E1E1E"/>
                </a:solidFill>
                <a:highlight>
                  <a:srgbClr val="FAFAFA"/>
                </a:highlight>
              </a:rPr>
              <a:t>What are the four main provisions of the ACA that are designed to target the priorities discussed in this presentation? (Unless you’ve done your own research you won’t know this until at least next week)</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Terminology</a:t>
            </a:r>
          </a:p>
        </p:txBody>
      </p:sp>
      <p:sp>
        <p:nvSpPr>
          <p:cNvPr id="75" name="Shape 75"/>
          <p:cNvSpPr txBox="1"/>
          <p:nvPr>
            <p:ph idx="1" type="body"/>
          </p:nvPr>
        </p:nvSpPr>
        <p:spPr>
          <a:xfrm>
            <a:off x="471900" y="1755100"/>
            <a:ext cx="8222100" cy="3132900"/>
          </a:xfrm>
          <a:prstGeom prst="rect">
            <a:avLst/>
          </a:prstGeom>
        </p:spPr>
        <p:txBody>
          <a:bodyPr anchorCtr="0" anchor="t" bIns="91425" lIns="91425" rIns="91425" tIns="91425">
            <a:noAutofit/>
          </a:bodyPr>
          <a:lstStyle/>
          <a:p>
            <a:pPr indent="-317500" lvl="0" marL="457200" rtl="0">
              <a:spcBef>
                <a:spcPts val="0"/>
              </a:spcBef>
              <a:buSzPct val="100000"/>
              <a:buChar char="●"/>
            </a:pPr>
            <a:r>
              <a:rPr lang="en" sz="1400" u="sng"/>
              <a:t>Non-market institutions:</a:t>
            </a:r>
            <a:r>
              <a:rPr lang="en" sz="1400"/>
              <a:t> circumstances, structures, beliefs, etc. that make an economic sector </a:t>
            </a:r>
            <a:r>
              <a:rPr i="1" lang="en" sz="1400"/>
              <a:t>not</a:t>
            </a:r>
            <a:r>
              <a:rPr lang="en" sz="1400"/>
              <a:t> adhere to the classic supply-demand function (BOARD DRAWING HERE, SD curve)</a:t>
            </a:r>
          </a:p>
          <a:p>
            <a:pPr indent="-317500" lvl="0" marL="457200" rtl="0">
              <a:spcBef>
                <a:spcPts val="0"/>
              </a:spcBef>
              <a:buSzPct val="100000"/>
              <a:buChar char="●"/>
            </a:pPr>
            <a:r>
              <a:rPr lang="en" sz="1400" u="sng"/>
              <a:t>Market failure:</a:t>
            </a:r>
            <a:r>
              <a:rPr lang="en" sz="1400"/>
              <a:t> price insensitivity from the patient or provider along with the inability to dictate pricing (patients don’t care how expensive a test is if they do not bear its cost; providers cannot dictate prices)</a:t>
            </a:r>
          </a:p>
          <a:p>
            <a:pPr indent="-317500" lvl="1" marL="914400" rtl="0">
              <a:spcBef>
                <a:spcPts val="0"/>
              </a:spcBef>
              <a:buSzPct val="100000"/>
              <a:buChar char="○"/>
            </a:pPr>
            <a:r>
              <a:rPr lang="en"/>
              <a:t>You can see market failure when different hospitals charge wildly different amounts for similar services</a:t>
            </a:r>
          </a:p>
          <a:p>
            <a:pPr indent="-317500" lvl="0" marL="457200">
              <a:spcBef>
                <a:spcPts val="0"/>
              </a:spcBef>
              <a:buSzPct val="100000"/>
              <a:buChar char="●"/>
            </a:pPr>
            <a:r>
              <a:rPr lang="en" sz="1400" u="sng"/>
              <a:t>Risk pool:</a:t>
            </a:r>
            <a:r>
              <a:rPr lang="en" sz="1400"/>
              <a:t> insurance term for grouping together people of similar health and pre-existing conditions under similar rates in the hopes of making profit (ex. healthy 30-ish men can often get $500,000 life insurance policies for under $20 a month; the life insurance company is confident the man won’t die anytime soon) (BOARD DRAWING HERE, pool analogy)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Healthcare: Not a Classical Market</a:t>
            </a:r>
          </a:p>
        </p:txBody>
      </p:sp>
      <p:sp>
        <p:nvSpPr>
          <p:cNvPr id="81" name="Shape 8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Healthcare consumers do not demand a given amount of </a:t>
            </a:r>
            <a:r>
              <a:rPr lang="en"/>
              <a:t>healthcare</a:t>
            </a:r>
            <a:r>
              <a:rPr lang="en"/>
              <a:t>; they just want to get well (no one says “I would like three ER visits and four injectable medical marijuanas”)</a:t>
            </a:r>
          </a:p>
          <a:p>
            <a:pPr indent="-228600" lvl="0" marL="457200" rtl="0">
              <a:spcBef>
                <a:spcPts val="0"/>
              </a:spcBef>
            </a:pPr>
            <a:r>
              <a:rPr lang="en"/>
              <a:t>Other </a:t>
            </a:r>
            <a:r>
              <a:rPr lang="en" u="sng"/>
              <a:t>non-market institutions</a:t>
            </a:r>
            <a:r>
              <a:rPr lang="en"/>
              <a:t> like physician trust and professionalism are present (patients trust in the amount of services that providers dictate)</a:t>
            </a:r>
          </a:p>
          <a:p>
            <a:pPr indent="-228600" lvl="1" marL="914400" rtl="0">
              <a:spcBef>
                <a:spcPts val="0"/>
              </a:spcBef>
            </a:pPr>
            <a:r>
              <a:rPr lang="en"/>
              <a:t>Physicians (hopefully) do not act as conventional product sellers; maximum profit is not the goal (ex. If you have the flu they won’t prescribe you 180279427 Tamiflu doses)</a:t>
            </a:r>
          </a:p>
          <a:p>
            <a:pPr indent="-228600" lvl="0" marL="457200" rtl="0">
              <a:spcBef>
                <a:spcPts val="0"/>
              </a:spcBef>
            </a:pPr>
            <a:r>
              <a:rPr lang="en"/>
              <a:t>Costs are not borne exclusively by either the patient or provider; insurance organizations draw funds collected in their pools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 Review: Three Big Competing Priorities</a:t>
            </a:r>
          </a:p>
        </p:txBody>
      </p:sp>
      <p:sp>
        <p:nvSpPr>
          <p:cNvPr id="87" name="Shape 87"/>
          <p:cNvSpPr txBox="1"/>
          <p:nvPr>
            <p:ph idx="1" type="body"/>
          </p:nvPr>
        </p:nvSpPr>
        <p:spPr>
          <a:xfrm>
            <a:off x="471900" y="1863050"/>
            <a:ext cx="5746200" cy="3026700"/>
          </a:xfrm>
          <a:prstGeom prst="rect">
            <a:avLst/>
          </a:prstGeom>
        </p:spPr>
        <p:txBody>
          <a:bodyPr anchorCtr="0" anchor="t" bIns="91425" lIns="91425" rIns="91425" tIns="91425">
            <a:noAutofit/>
          </a:bodyPr>
          <a:lstStyle/>
          <a:p>
            <a:pPr indent="-304800" lvl="0" marL="457200" rtl="0">
              <a:spcBef>
                <a:spcPts val="0"/>
              </a:spcBef>
              <a:buSzPct val="100000"/>
            </a:pPr>
            <a:r>
              <a:rPr b="1" lang="en" sz="1200"/>
              <a:t>Access</a:t>
            </a:r>
          </a:p>
          <a:p>
            <a:pPr indent="-228600" lvl="1" marL="914400" rtl="0">
              <a:spcBef>
                <a:spcPts val="0"/>
              </a:spcBef>
            </a:pPr>
            <a:r>
              <a:rPr lang="en"/>
              <a:t>Should everyone receive services, and if so should all people receive the same services or should some receive more than others?</a:t>
            </a:r>
          </a:p>
          <a:p>
            <a:pPr indent="-304800" lvl="0" marL="457200" rtl="0">
              <a:spcBef>
                <a:spcPts val="0"/>
              </a:spcBef>
              <a:buSzPct val="100000"/>
            </a:pPr>
            <a:r>
              <a:rPr b="1" lang="en" sz="1200"/>
              <a:t>Cost</a:t>
            </a:r>
          </a:p>
          <a:p>
            <a:pPr indent="-228600" lvl="1" marL="914400" rtl="0">
              <a:spcBef>
                <a:spcPts val="0"/>
              </a:spcBef>
            </a:pPr>
            <a:r>
              <a:rPr lang="en"/>
              <a:t>Government wants to keep costs down (deficits, taxes, etc.)</a:t>
            </a:r>
          </a:p>
          <a:p>
            <a:pPr indent="-228600" lvl="1" marL="914400" rtl="0">
              <a:spcBef>
                <a:spcPts val="0"/>
              </a:spcBef>
            </a:pPr>
            <a:r>
              <a:rPr lang="en"/>
              <a:t>Insurance and medical device companies want to make a profit</a:t>
            </a:r>
          </a:p>
          <a:p>
            <a:pPr indent="-228600" lvl="1" marL="914400" rtl="0">
              <a:spcBef>
                <a:spcPts val="0"/>
              </a:spcBef>
            </a:pPr>
            <a:r>
              <a:rPr lang="en"/>
              <a:t>Providers may be reimbursed less when dealing with patients with “lesser” insurance (a cost to themselves if you will)</a:t>
            </a:r>
          </a:p>
          <a:p>
            <a:pPr indent="-228600" lvl="1" marL="914400" rtl="0">
              <a:spcBef>
                <a:spcPts val="0"/>
              </a:spcBef>
            </a:pPr>
            <a:r>
              <a:rPr lang="en"/>
              <a:t>Who should bear the burden of cost maintenance?</a:t>
            </a:r>
          </a:p>
          <a:p>
            <a:pPr indent="-304800" lvl="0" marL="457200" rtl="0">
              <a:spcBef>
                <a:spcPts val="0"/>
              </a:spcBef>
              <a:buSzPct val="100000"/>
            </a:pPr>
            <a:r>
              <a:rPr b="1" lang="en" sz="1200"/>
              <a:t>Quality</a:t>
            </a:r>
          </a:p>
          <a:p>
            <a:pPr indent="-228600" lvl="1" marL="914400" rtl="0">
              <a:spcBef>
                <a:spcPts val="0"/>
              </a:spcBef>
            </a:pPr>
            <a:r>
              <a:rPr lang="en"/>
              <a:t>Higher costs =! Better quality</a:t>
            </a:r>
          </a:p>
          <a:p>
            <a:pPr indent="-228600" lvl="1" marL="914400">
              <a:spcBef>
                <a:spcPts val="0"/>
              </a:spcBef>
            </a:pPr>
            <a:r>
              <a:rPr lang="en"/>
              <a:t>What incentives should we give patients, providers, the private sector, etc. to put quality first? And will these incentives interfere with the other two above incentives?</a:t>
            </a:r>
          </a:p>
        </p:txBody>
      </p:sp>
      <p:sp>
        <p:nvSpPr>
          <p:cNvPr id="88" name="Shape 88"/>
          <p:cNvSpPr txBox="1"/>
          <p:nvPr>
            <p:ph idx="2" type="body"/>
          </p:nvPr>
        </p:nvSpPr>
        <p:spPr>
          <a:xfrm>
            <a:off x="6327375" y="1919075"/>
            <a:ext cx="2366700" cy="2780100"/>
          </a:xfrm>
          <a:prstGeom prst="rect">
            <a:avLst/>
          </a:prstGeom>
        </p:spPr>
        <p:txBody>
          <a:bodyPr anchorCtr="0" anchor="t" bIns="91425" lIns="91425" rIns="91425" tIns="91425">
            <a:noAutofit/>
          </a:bodyPr>
          <a:lstStyle/>
          <a:p>
            <a:pPr lvl="0">
              <a:spcBef>
                <a:spcPts val="0"/>
              </a:spcBef>
              <a:buNone/>
            </a:pPr>
            <a:r>
              <a:t/>
            </a:r>
            <a:endParaRPr/>
          </a:p>
        </p:txBody>
      </p:sp>
      <p:pic>
        <p:nvPicPr>
          <p:cNvPr descr="IronHealthcareTriangle1.jpg" id="89" name="Shape 89"/>
          <p:cNvPicPr preferRelativeResize="0"/>
          <p:nvPr/>
        </p:nvPicPr>
        <p:blipFill>
          <a:blip r:embed="rId3">
            <a:alphaModFix/>
          </a:blip>
          <a:stretch>
            <a:fillRect/>
          </a:stretch>
        </p:blipFill>
        <p:spPr>
          <a:xfrm>
            <a:off x="6327250" y="1919074"/>
            <a:ext cx="1781225" cy="1376575"/>
          </a:xfrm>
          <a:prstGeom prst="rect">
            <a:avLst/>
          </a:prstGeom>
          <a:noFill/>
          <a:ln>
            <a:noFill/>
          </a:ln>
        </p:spPr>
      </p:pic>
      <p:pic>
        <p:nvPicPr>
          <p:cNvPr descr="IronHealthcareTriangle2.jpg" id="90" name="Shape 90"/>
          <p:cNvPicPr preferRelativeResize="0"/>
          <p:nvPr/>
        </p:nvPicPr>
        <p:blipFill>
          <a:blip r:embed="rId4">
            <a:alphaModFix/>
          </a:blip>
          <a:stretch>
            <a:fillRect/>
          </a:stretch>
        </p:blipFill>
        <p:spPr>
          <a:xfrm>
            <a:off x="6327349" y="3322598"/>
            <a:ext cx="2366742" cy="1376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U.S. Finance and Payment History</a:t>
            </a:r>
          </a:p>
        </p:txBody>
      </p:sp>
      <p:sp>
        <p:nvSpPr>
          <p:cNvPr id="96" name="Shape 9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17500" lvl="0" marL="457200" rtl="0">
              <a:spcBef>
                <a:spcPts val="0"/>
              </a:spcBef>
              <a:buSzPct val="100000"/>
            </a:pPr>
            <a:r>
              <a:rPr b="1" i="1" lang="en" sz="1400"/>
              <a:t>WW2:</a:t>
            </a:r>
            <a:r>
              <a:rPr b="1" lang="en" sz="1400"/>
              <a:t> </a:t>
            </a:r>
            <a:r>
              <a:rPr lang="en" sz="1400"/>
              <a:t>Government price freezes lead to the rise of employer health insurance as a recruiting tool (increasing </a:t>
            </a:r>
            <a:r>
              <a:rPr b="1" lang="en" sz="1400"/>
              <a:t>access</a:t>
            </a:r>
            <a:r>
              <a:rPr lang="en" sz="1400"/>
              <a:t>)</a:t>
            </a:r>
          </a:p>
          <a:p>
            <a:pPr indent="-317500" lvl="0" marL="457200" rtl="0">
              <a:spcBef>
                <a:spcPts val="0"/>
              </a:spcBef>
              <a:buSzPct val="100000"/>
            </a:pPr>
            <a:r>
              <a:rPr b="1" i="1" lang="en" sz="1400"/>
              <a:t>1960s:</a:t>
            </a:r>
            <a:r>
              <a:rPr lang="en" sz="1400"/>
              <a:t> Medicare and Medicaid expand care access to millions (increasing </a:t>
            </a:r>
            <a:r>
              <a:rPr b="1" lang="en" sz="1400"/>
              <a:t>access</a:t>
            </a:r>
            <a:r>
              <a:rPr lang="en" sz="1400"/>
              <a:t>)</a:t>
            </a:r>
          </a:p>
          <a:p>
            <a:pPr indent="-317500" lvl="0" marL="457200" rtl="0">
              <a:spcBef>
                <a:spcPts val="0"/>
              </a:spcBef>
              <a:buSzPct val="100000"/>
            </a:pPr>
            <a:r>
              <a:rPr b="1" i="1" lang="en" sz="1400"/>
              <a:t>1973:</a:t>
            </a:r>
            <a:r>
              <a:rPr b="1" lang="en" sz="1400" u="sng"/>
              <a:t> </a:t>
            </a:r>
            <a:r>
              <a:rPr lang="en" sz="1400"/>
              <a:t>HMOs arise (managing </a:t>
            </a:r>
            <a:r>
              <a:rPr b="1" lang="en" sz="1400"/>
              <a:t>cost</a:t>
            </a:r>
            <a:r>
              <a:rPr lang="en" sz="1400"/>
              <a:t>)</a:t>
            </a:r>
          </a:p>
          <a:p>
            <a:pPr indent="-317500" lvl="0" marL="457200" rtl="0">
              <a:spcBef>
                <a:spcPts val="0"/>
              </a:spcBef>
              <a:buSzPct val="100000"/>
            </a:pPr>
            <a:r>
              <a:rPr b="1" i="1" lang="en" sz="1400"/>
              <a:t>1984</a:t>
            </a:r>
            <a:r>
              <a:rPr b="1" lang="en" sz="1400"/>
              <a:t>:</a:t>
            </a:r>
            <a:r>
              <a:rPr lang="en" sz="1400"/>
              <a:t> DRG hospital payments (managing </a:t>
            </a:r>
            <a:r>
              <a:rPr b="1" lang="en" sz="1400"/>
              <a:t>cost</a:t>
            </a:r>
            <a:r>
              <a:rPr lang="en" sz="1400"/>
              <a:t>)</a:t>
            </a:r>
          </a:p>
          <a:p>
            <a:pPr indent="-317500" lvl="0" marL="457200" rtl="0">
              <a:spcBef>
                <a:spcPts val="0"/>
              </a:spcBef>
              <a:buSzPct val="100000"/>
            </a:pPr>
            <a:r>
              <a:rPr b="1" i="1" lang="en" sz="1400"/>
              <a:t>1990s</a:t>
            </a:r>
            <a:r>
              <a:rPr b="1" lang="en" sz="1400"/>
              <a:t>:</a:t>
            </a:r>
            <a:r>
              <a:rPr lang="en" sz="1400"/>
              <a:t> Arise of capitation of physician managed care (managing </a:t>
            </a:r>
            <a:r>
              <a:rPr b="1" lang="en" sz="1400"/>
              <a:t>cost</a:t>
            </a:r>
            <a:r>
              <a:rPr lang="en" sz="1400"/>
              <a:t> and improving </a:t>
            </a:r>
            <a:r>
              <a:rPr b="1" lang="en" sz="1400"/>
              <a:t>quality </a:t>
            </a:r>
            <a:r>
              <a:rPr lang="en" sz="1400"/>
              <a:t>with “efficient” networks)</a:t>
            </a:r>
          </a:p>
          <a:p>
            <a:pPr indent="-317500" lvl="0" marL="457200" rtl="0">
              <a:spcBef>
                <a:spcPts val="0"/>
              </a:spcBef>
              <a:buSzPct val="100000"/>
            </a:pPr>
            <a:r>
              <a:rPr b="1" i="1" lang="en" sz="1400"/>
              <a:t>2001</a:t>
            </a:r>
            <a:r>
              <a:rPr b="1" lang="en" sz="1400"/>
              <a:t>: </a:t>
            </a:r>
            <a:r>
              <a:rPr lang="en" sz="1400"/>
              <a:t>Pay for performance (incentivizing </a:t>
            </a:r>
            <a:r>
              <a:rPr b="1" lang="en" sz="1400"/>
              <a:t>quality</a:t>
            </a:r>
            <a:r>
              <a:rPr lang="en" sz="1400"/>
              <a:t>)</a:t>
            </a:r>
          </a:p>
          <a:p>
            <a:pPr indent="-317500" lvl="0" marL="457200" rtl="0">
              <a:spcBef>
                <a:spcPts val="0"/>
              </a:spcBef>
              <a:buSzPct val="100000"/>
            </a:pPr>
            <a:r>
              <a:rPr b="1" i="1" lang="en" sz="1400"/>
              <a:t>2003:</a:t>
            </a:r>
            <a:r>
              <a:rPr i="1" lang="en" sz="1400"/>
              <a:t> </a:t>
            </a:r>
            <a:r>
              <a:rPr lang="en" sz="1400"/>
              <a:t>“Rise” of Health Savings Accounts (managing </a:t>
            </a:r>
            <a:r>
              <a:rPr b="1" lang="en" sz="1400"/>
              <a:t>cost</a:t>
            </a:r>
            <a:r>
              <a:rPr lang="en" sz="1400"/>
              <a:t> on the consumer level)</a:t>
            </a:r>
          </a:p>
          <a:p>
            <a:pPr indent="-317500" lvl="0" marL="457200">
              <a:spcBef>
                <a:spcPts val="0"/>
              </a:spcBef>
              <a:buSzPct val="100000"/>
            </a:pPr>
            <a:r>
              <a:rPr b="1" i="1" lang="en" sz="1400"/>
              <a:t>2010: </a:t>
            </a:r>
            <a:r>
              <a:rPr lang="en" sz="1400"/>
              <a:t>ACA (tries to do all three)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Financial Methods to Manage Priorities:</a:t>
            </a:r>
          </a:p>
        </p:txBody>
      </p:sp>
      <p:sp>
        <p:nvSpPr>
          <p:cNvPr id="102" name="Shape 102"/>
          <p:cNvSpPr txBox="1"/>
          <p:nvPr>
            <p:ph idx="1" type="body"/>
          </p:nvPr>
        </p:nvSpPr>
        <p:spPr>
          <a:xfrm>
            <a:off x="471900" y="1919075"/>
            <a:ext cx="3182400" cy="2710200"/>
          </a:xfrm>
          <a:prstGeom prst="rect">
            <a:avLst/>
          </a:prstGeom>
        </p:spPr>
        <p:txBody>
          <a:bodyPr anchorCtr="0" anchor="t" bIns="91425" lIns="91425" rIns="91425" tIns="91425">
            <a:noAutofit/>
          </a:bodyPr>
          <a:lstStyle/>
          <a:p>
            <a:pPr lvl="0" rtl="0">
              <a:spcBef>
                <a:spcPts val="0"/>
              </a:spcBef>
              <a:buNone/>
            </a:pPr>
            <a:r>
              <a:rPr lang="en" sz="1200"/>
              <a:t>All of these methods fall within the domain of payment reform and do not necessarily overlap with other reform efforts previously talked about</a:t>
            </a:r>
          </a:p>
          <a:p>
            <a:pPr indent="-292100" lvl="0" marL="457200" rtl="0">
              <a:spcBef>
                <a:spcPts val="0"/>
              </a:spcBef>
              <a:buSzPct val="100000"/>
            </a:pPr>
            <a:r>
              <a:rPr b="1" lang="en" sz="1000" u="sng"/>
              <a:t>CBR:</a:t>
            </a:r>
            <a:r>
              <a:rPr lang="en" sz="1000"/>
              <a:t> retrospective payment for services</a:t>
            </a:r>
          </a:p>
          <a:p>
            <a:pPr indent="-292100" lvl="0" marL="457200" rtl="0">
              <a:spcBef>
                <a:spcPts val="0"/>
              </a:spcBef>
              <a:buSzPct val="100000"/>
            </a:pPr>
            <a:r>
              <a:rPr b="1" lang="en" sz="1000" u="sng"/>
              <a:t>FFS:</a:t>
            </a:r>
            <a:r>
              <a:rPr lang="en" sz="1000"/>
              <a:t> services are unbundled and paid for separately</a:t>
            </a:r>
          </a:p>
          <a:p>
            <a:pPr indent="-292100" lvl="0" marL="457200" rtl="0">
              <a:spcBef>
                <a:spcPts val="0"/>
              </a:spcBef>
              <a:buSzPct val="100000"/>
            </a:pPr>
            <a:r>
              <a:rPr b="1" lang="en" sz="1000" u="sng"/>
              <a:t>DRG</a:t>
            </a:r>
            <a:r>
              <a:rPr lang="en" sz="1000"/>
              <a:t>: “diagnosis-related group” (paying the average amount for a certain diagnosis)</a:t>
            </a:r>
          </a:p>
          <a:p>
            <a:pPr indent="-292100" lvl="0" marL="457200" rtl="0">
              <a:spcBef>
                <a:spcPts val="0"/>
              </a:spcBef>
              <a:buSzPct val="100000"/>
            </a:pPr>
            <a:r>
              <a:rPr b="1" lang="en" sz="1000" u="sng"/>
              <a:t>Capitation</a:t>
            </a:r>
            <a:r>
              <a:rPr lang="en" sz="1000"/>
              <a:t>: giving a block amount of money for reimbursement (a budget where the cost-saving onus is on who receives the grant)</a:t>
            </a:r>
          </a:p>
        </p:txBody>
      </p:sp>
      <p:pic>
        <p:nvPicPr>
          <p:cNvPr descr="Screenshot (22).png" id="103" name="Shape 103"/>
          <p:cNvPicPr preferRelativeResize="0"/>
          <p:nvPr/>
        </p:nvPicPr>
        <p:blipFill rotWithShape="1">
          <a:blip r:embed="rId3">
            <a:alphaModFix/>
          </a:blip>
          <a:srcRect b="13968" l="0" r="25467" t="9238"/>
          <a:stretch/>
        </p:blipFill>
        <p:spPr>
          <a:xfrm>
            <a:off x="3806849" y="2017450"/>
            <a:ext cx="4849849" cy="2611825"/>
          </a:xfrm>
          <a:prstGeom prst="rect">
            <a:avLst/>
          </a:prstGeom>
          <a:noFill/>
          <a:ln>
            <a:noFill/>
          </a:ln>
        </p:spPr>
      </p:pic>
      <p:sp>
        <p:nvSpPr>
          <p:cNvPr id="104" name="Shape 104"/>
          <p:cNvSpPr/>
          <p:nvPr/>
        </p:nvSpPr>
        <p:spPr>
          <a:xfrm>
            <a:off x="4128725" y="2733300"/>
            <a:ext cx="4376012" cy="415750"/>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Financial models based on greater access and higher reimbursement</a:t>
            </a:r>
          </a:p>
        </p:txBody>
      </p:sp>
      <p:sp>
        <p:nvSpPr>
          <p:cNvPr id="105" name="Shape 105"/>
          <p:cNvSpPr/>
          <p:nvPr/>
        </p:nvSpPr>
        <p:spPr>
          <a:xfrm>
            <a:off x="4051749" y="3556150"/>
            <a:ext cx="4292950" cy="415750"/>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Financial models based on higher quality and cost reduction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So the Questions Are...</a:t>
            </a:r>
          </a:p>
        </p:txBody>
      </p:sp>
      <p:sp>
        <p:nvSpPr>
          <p:cNvPr id="111" name="Shape 11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Which of the “Three Big Competing Priorities” should come first, or should we prioritize all of them, or two of the three? Is it even possible to prioritize more than one simultaneously?</a:t>
            </a:r>
          </a:p>
          <a:p>
            <a:pPr indent="-228600" lvl="0" marL="457200" rtl="0">
              <a:spcBef>
                <a:spcPts val="0"/>
              </a:spcBef>
            </a:pPr>
            <a:r>
              <a:rPr lang="en"/>
              <a:t>Which finance methods will best achieve what we prioritize?</a:t>
            </a:r>
          </a:p>
          <a:p>
            <a:pPr indent="-228600" lvl="0" marL="457200" rtl="0">
              <a:spcBef>
                <a:spcPts val="0"/>
              </a:spcBef>
            </a:pPr>
            <a:r>
              <a:rPr lang="en"/>
              <a:t>What non-finance reforms will best achieve what we prioritize (some described in previous presentations)?</a:t>
            </a:r>
          </a:p>
          <a:p>
            <a:pPr indent="-228600" lvl="0" marL="457200">
              <a:spcBef>
                <a:spcPts val="0"/>
              </a:spcBef>
            </a:pPr>
            <a:r>
              <a:rPr lang="en"/>
              <a:t>Will the American people accept anything other than trying to fix everything at once?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Evidence for Payment Incentives</a:t>
            </a:r>
          </a:p>
        </p:txBody>
      </p:sp>
      <p:sp>
        <p:nvSpPr>
          <p:cNvPr id="117" name="Shape 11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U.S. system has been trending toward financial models based on higher quality and cost reduction</a:t>
            </a:r>
          </a:p>
          <a:p>
            <a:pPr indent="-228600" lvl="1" marL="914400" rtl="0">
              <a:spcBef>
                <a:spcPts val="0"/>
              </a:spcBef>
            </a:pPr>
            <a:r>
              <a:rPr lang="en"/>
              <a:t>Changes from FFS to salary/capitation have resulted in large volume decreases in certain kinds of services provided (usually less-reimbursed procedures) and vice versa for the opposite</a:t>
            </a:r>
          </a:p>
          <a:p>
            <a:pPr indent="-228600" lvl="1" marL="914400" rtl="0">
              <a:spcBef>
                <a:spcPts val="0"/>
              </a:spcBef>
            </a:pPr>
            <a:r>
              <a:rPr b="1" lang="en"/>
              <a:t>UTILIZATION OF A GIVEN MEDICAL SERVICE AND REIMBURSEMENT LEVELS HAVE A DIRECTLY PROPORTIONAL RELATIONSHIP </a:t>
            </a:r>
            <a:r>
              <a:rPr lang="en"/>
              <a:t>(not necessarily a bad thing!)</a:t>
            </a:r>
          </a:p>
          <a:p>
            <a:pPr indent="-228600" lvl="0" marL="457200" rtl="0">
              <a:spcBef>
                <a:spcPts val="0"/>
              </a:spcBef>
            </a:pPr>
            <a:r>
              <a:rPr lang="en"/>
              <a:t>Pay-for-performance/quality incentives have had only modest cost effects</a:t>
            </a:r>
          </a:p>
          <a:p>
            <a:pPr indent="-228600" lvl="1" marL="914400">
              <a:spcBef>
                <a:spcPts val="0"/>
              </a:spcBef>
            </a:pPr>
            <a:r>
              <a:rPr lang="en"/>
              <a:t>Maybe they haven’t been in place long enough (still a relatively recent development)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ACA and Current Trends</a:t>
            </a:r>
          </a:p>
        </p:txBody>
      </p:sp>
      <p:sp>
        <p:nvSpPr>
          <p:cNvPr id="123" name="Shape 123"/>
          <p:cNvSpPr txBox="1"/>
          <p:nvPr>
            <p:ph idx="1" type="body"/>
          </p:nvPr>
        </p:nvSpPr>
        <p:spPr>
          <a:xfrm>
            <a:off x="471900" y="1791525"/>
            <a:ext cx="8222100" cy="3169500"/>
          </a:xfrm>
          <a:prstGeom prst="rect">
            <a:avLst/>
          </a:prstGeom>
        </p:spPr>
        <p:txBody>
          <a:bodyPr anchorCtr="0" anchor="t" bIns="91425" lIns="91425" rIns="91425" tIns="91425">
            <a:noAutofit/>
          </a:bodyPr>
          <a:lstStyle/>
          <a:p>
            <a:pPr indent="-304800" lvl="0" marL="457200" rtl="0">
              <a:spcBef>
                <a:spcPts val="0"/>
              </a:spcBef>
              <a:buSzPct val="100000"/>
            </a:pPr>
            <a:r>
              <a:rPr lang="en" sz="1200"/>
              <a:t>Increasing bundled care (more services included in a single payment; follows a capitation model)</a:t>
            </a:r>
          </a:p>
          <a:p>
            <a:pPr indent="-304800" lvl="1" marL="914400" rtl="0">
              <a:spcBef>
                <a:spcPts val="0"/>
              </a:spcBef>
              <a:buSzPct val="100000"/>
            </a:pPr>
            <a:r>
              <a:rPr lang="en" sz="1200"/>
              <a:t>Enforced via </a:t>
            </a:r>
            <a:r>
              <a:rPr lang="en" sz="1200"/>
              <a:t>experimental</a:t>
            </a:r>
            <a:r>
              <a:rPr lang="en" sz="1200"/>
              <a:t> </a:t>
            </a:r>
            <a:r>
              <a:rPr b="1" lang="en" sz="1200"/>
              <a:t>Accountable Care Organizations (ACOs)</a:t>
            </a:r>
          </a:p>
          <a:p>
            <a:pPr indent="-304800" lvl="1" marL="914400" rtl="0">
              <a:spcBef>
                <a:spcPts val="0"/>
              </a:spcBef>
              <a:buSzPct val="100000"/>
            </a:pPr>
            <a:r>
              <a:rPr lang="en" sz="1200"/>
              <a:t>Heart failure is an area particularly targeted by this bundling</a:t>
            </a:r>
          </a:p>
          <a:p>
            <a:pPr indent="-304800" lvl="0" marL="457200" rtl="0">
              <a:spcBef>
                <a:spcPts val="0"/>
              </a:spcBef>
              <a:buSzPct val="100000"/>
            </a:pPr>
            <a:r>
              <a:rPr lang="en" sz="1200"/>
              <a:t>Hospital readmission reduction programs target quality of care</a:t>
            </a:r>
          </a:p>
          <a:p>
            <a:pPr indent="-304800" lvl="0" marL="457200" rtl="0">
              <a:spcBef>
                <a:spcPts val="0"/>
              </a:spcBef>
              <a:buSzPct val="100000"/>
            </a:pPr>
            <a:r>
              <a:rPr lang="en" sz="1200"/>
              <a:t>Physician “value-based modifier” program rewards physician groups of 100+ that demonstrate “high quality and low cost”</a:t>
            </a:r>
          </a:p>
          <a:p>
            <a:pPr indent="-304800" lvl="0" marL="457200" rtl="0">
              <a:spcBef>
                <a:spcPts val="0"/>
              </a:spcBef>
              <a:buSzPct val="100000"/>
            </a:pPr>
            <a:r>
              <a:rPr lang="en" sz="1200"/>
              <a:t>Experiments by both Medicare and the private sector to promote “integration and the reduction of waste”</a:t>
            </a:r>
          </a:p>
          <a:p>
            <a:pPr indent="-304800" lvl="1" marL="914400" rtl="0">
              <a:spcBef>
                <a:spcPts val="0"/>
              </a:spcBef>
              <a:buSzPct val="100000"/>
            </a:pPr>
            <a:r>
              <a:rPr lang="en" sz="1200"/>
              <a:t>Trend toward “centers” for certain conditions </a:t>
            </a:r>
            <a:r>
              <a:rPr lang="en" sz="1200" u="sng">
                <a:solidFill>
                  <a:schemeClr val="hlink"/>
                </a:solidFill>
                <a:hlinkClick r:id="rId3"/>
              </a:rPr>
              <a:t>http://www.crainscleveland.com/article/20170212/NEWS/170219962/cleveland-clinics-new-276-million-cancer-hub-boasts-a-pod-approach?utm_campaign=socialflow&amp;utm_source=twitter&amp;utm_medium=social</a:t>
            </a:r>
          </a:p>
          <a:p>
            <a:pPr indent="-304800" lvl="0" marL="457200">
              <a:spcBef>
                <a:spcPts val="0"/>
              </a:spcBef>
              <a:buSzPct val="100000"/>
            </a:pPr>
            <a:r>
              <a:rPr b="1" lang="en" sz="1200"/>
              <a:t>Tries to target all three priorities simultaneously (7:12 to end of this video is a nice wrap-up) (</a:t>
            </a:r>
            <a:r>
              <a:rPr b="1" lang="en" sz="1200" u="sng">
                <a:solidFill>
                  <a:schemeClr val="hlink"/>
                </a:solidFill>
                <a:hlinkClick r:id="rId4"/>
              </a:rPr>
              <a:t>https://courses.edx.org/courses/HarvardX/PH210x/1T2014/courseware/e551eb1c98c044dc9eaae8fa2ab2a47f/c7ee23637ada4f25854d986420c9ae7a/</a:t>
            </a:r>
            <a:r>
              <a:rPr b="1" lang="en" sz="1200"/>
              <a:t>)</a:t>
            </a:r>
          </a:p>
        </p:txBody>
      </p:sp>
      <p:pic>
        <p:nvPicPr>
          <p:cNvPr descr="Screenshot (24).png" id="124" name="Shape 124"/>
          <p:cNvPicPr preferRelativeResize="0"/>
          <p:nvPr/>
        </p:nvPicPr>
        <p:blipFill rotWithShape="1">
          <a:blip r:embed="rId5">
            <a:alphaModFix/>
          </a:blip>
          <a:srcRect b="12386" l="0" r="23722" t="9665"/>
          <a:stretch/>
        </p:blipFill>
        <p:spPr>
          <a:xfrm>
            <a:off x="6353325" y="87825"/>
            <a:ext cx="2689251" cy="1545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